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9" name="PlaceHolder 1"/>
          <p:cNvSpPr>
            <a:spLocks noGrp="1"/>
          </p:cNvSpPr>
          <p:nvPr>
            <p:ph type="body"/>
          </p:nvPr>
        </p:nvSpPr>
        <p:spPr>
          <a:xfrm>
            <a:off x="756000" y="5078520"/>
            <a:ext cx="6047640" cy="4811040"/>
          </a:xfrm>
          <a:prstGeom prst="rect">
            <a:avLst/>
          </a:prstGeom>
        </p:spPr>
        <p:txBody>
          <a:bodyPr lIns="0" tIns="0" rIns="0" bIns="0"/>
          <a:lstStyle/>
          <a:p>
            <a:r>
              <a:rPr lang="bg-BG" sz="2000" b="0" strike="noStrike" spc="-1">
                <a:latin typeface="Arial"/>
              </a:rPr>
              <a:t>Click to edit the notes format</a:t>
            </a:r>
          </a:p>
        </p:txBody>
      </p:sp>
      <p:sp>
        <p:nvSpPr>
          <p:cNvPr id="80" name="PlaceHolder 2"/>
          <p:cNvSpPr>
            <a:spLocks noGrp="1"/>
          </p:cNvSpPr>
          <p:nvPr>
            <p:ph type="hdr"/>
          </p:nvPr>
        </p:nvSpPr>
        <p:spPr>
          <a:xfrm>
            <a:off x="0" y="0"/>
            <a:ext cx="3280680" cy="534240"/>
          </a:xfrm>
          <a:prstGeom prst="rect">
            <a:avLst/>
          </a:prstGeom>
        </p:spPr>
        <p:txBody>
          <a:bodyPr lIns="0" tIns="0" rIns="0" bIns="0"/>
          <a:lstStyle/>
          <a:p>
            <a:r>
              <a:rPr lang="bg-BG" sz="1400" b="0" strike="noStrike" spc="-1">
                <a:latin typeface="Times New Roman"/>
              </a:rPr>
              <a:t>&lt;header&gt;</a:t>
            </a:r>
          </a:p>
        </p:txBody>
      </p:sp>
      <p:sp>
        <p:nvSpPr>
          <p:cNvPr id="81" name="PlaceHolder 3"/>
          <p:cNvSpPr>
            <a:spLocks noGrp="1"/>
          </p:cNvSpPr>
          <p:nvPr>
            <p:ph type="dt"/>
          </p:nvPr>
        </p:nvSpPr>
        <p:spPr>
          <a:xfrm>
            <a:off x="4278960" y="0"/>
            <a:ext cx="3280680" cy="534240"/>
          </a:xfrm>
          <a:prstGeom prst="rect">
            <a:avLst/>
          </a:prstGeom>
        </p:spPr>
        <p:txBody>
          <a:bodyPr lIns="0" tIns="0" rIns="0" bIns="0"/>
          <a:lstStyle/>
          <a:p>
            <a:pPr algn="r"/>
            <a:r>
              <a:rPr lang="bg-BG" sz="1400" b="0" strike="noStrike" spc="-1">
                <a:latin typeface="Times New Roman"/>
              </a:rPr>
              <a:t>&lt;date/time&gt;</a:t>
            </a:r>
          </a:p>
        </p:txBody>
      </p:sp>
      <p:sp>
        <p:nvSpPr>
          <p:cNvPr id="82" name="PlaceHolder 4"/>
          <p:cNvSpPr>
            <a:spLocks noGrp="1"/>
          </p:cNvSpPr>
          <p:nvPr>
            <p:ph type="ftr"/>
          </p:nvPr>
        </p:nvSpPr>
        <p:spPr>
          <a:xfrm>
            <a:off x="0" y="10157400"/>
            <a:ext cx="3280680" cy="534240"/>
          </a:xfrm>
          <a:prstGeom prst="rect">
            <a:avLst/>
          </a:prstGeom>
        </p:spPr>
        <p:txBody>
          <a:bodyPr lIns="0" tIns="0" rIns="0" bIns="0" anchor="b"/>
          <a:lstStyle/>
          <a:p>
            <a:r>
              <a:rPr lang="bg-BG" sz="1400" b="0" strike="noStrike" spc="-1">
                <a:latin typeface="Times New Roman"/>
              </a:rPr>
              <a:t>&lt;footer&gt;</a:t>
            </a:r>
          </a:p>
        </p:txBody>
      </p:sp>
      <p:sp>
        <p:nvSpPr>
          <p:cNvPr id="83" name="PlaceHolder 5"/>
          <p:cNvSpPr>
            <a:spLocks noGrp="1"/>
          </p:cNvSpPr>
          <p:nvPr>
            <p:ph type="sldNum"/>
          </p:nvPr>
        </p:nvSpPr>
        <p:spPr>
          <a:xfrm>
            <a:off x="4278960" y="10157400"/>
            <a:ext cx="3280680" cy="534240"/>
          </a:xfrm>
          <a:prstGeom prst="rect">
            <a:avLst/>
          </a:prstGeom>
        </p:spPr>
        <p:txBody>
          <a:bodyPr lIns="0" tIns="0" rIns="0" bIns="0" anchor="b"/>
          <a:lstStyle/>
          <a:p>
            <a:pPr algn="r"/>
            <a:fld id="{EB3F7243-2E7D-4A96-997E-F292CCE0CAEC}" type="slidenum">
              <a:rPr lang="bg-BG" sz="1400" b="0" strike="noStrike" spc="-1">
                <a:latin typeface="Times New Roman"/>
              </a:rPr>
              <a:t>‹#›</a:t>
            </a:fld>
            <a:endParaRPr lang="bg-BG"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PlaceHolder 1"/>
          <p:cNvSpPr>
            <a:spLocks noGrp="1"/>
          </p:cNvSpPr>
          <p:nvPr>
            <p:ph type="body"/>
          </p:nvPr>
        </p:nvSpPr>
        <p:spPr>
          <a:xfrm>
            <a:off x="685800" y="4400640"/>
            <a:ext cx="5484600" cy="3598560"/>
          </a:xfrm>
          <a:prstGeom prst="rect">
            <a:avLst/>
          </a:prstGeom>
        </p:spPr>
        <p:txBody>
          <a:bodyPr lIns="0" tIns="0" rIns="0" bIns="0"/>
          <a:lstStyle/>
          <a:p>
            <a:pPr marL="216000" indent="-213840">
              <a:lnSpc>
                <a:spcPct val="100000"/>
              </a:lnSpc>
            </a:pPr>
            <a:r>
              <a:rPr lang="bg-BG" sz="1200" b="0" strike="noStrike" spc="-1">
                <a:solidFill>
                  <a:srgbClr val="000000"/>
                </a:solidFill>
                <a:latin typeface="+mn-lt"/>
                <a:ea typeface="+mn-ea"/>
              </a:rPr>
              <a:t>1. Since 31st January, 2017, we have conducted three application procedures for innovative school status. Two of them have been completed successfully. The third wave of candidates is still awaiting evaluation.</a:t>
            </a:r>
            <a:r>
              <a:rPr lang="bg-BG" sz="1200" b="0" strike="noStrike" spc="-1">
                <a:solidFill>
                  <a:srgbClr val="00000A"/>
                </a:solidFill>
                <a:latin typeface="+mn-lt"/>
                <a:ea typeface="+mn-ea"/>
              </a:rPr>
              <a:t> </a:t>
            </a:r>
            <a:r>
              <a:rPr lang="bg-BG" sz="1200" b="0" strike="noStrike" spc="-1">
                <a:solidFill>
                  <a:srgbClr val="000000"/>
                </a:solidFill>
                <a:latin typeface="+mn-lt"/>
                <a:ea typeface="+mn-ea"/>
              </a:rPr>
              <a:t>So we currently have out 294 schools with innovative status from 2383 in general in the education system.</a:t>
            </a:r>
            <a:endParaRPr lang="bg-BG" sz="1200" b="0" strike="noStrike" spc="-1">
              <a:latin typeface="Arial"/>
            </a:endParaRPr>
          </a:p>
          <a:p>
            <a:pPr marL="216000" indent="-213840">
              <a:lnSpc>
                <a:spcPct val="100000"/>
              </a:lnSpc>
            </a:pPr>
            <a:endParaRPr lang="bg-BG" sz="1200" b="0" strike="noStrike" spc="-1">
              <a:latin typeface="Arial"/>
            </a:endParaRPr>
          </a:p>
          <a:p>
            <a:pPr marL="216000" indent="-213840">
              <a:lnSpc>
                <a:spcPct val="100000"/>
              </a:lnSpc>
            </a:pPr>
            <a:r>
              <a:rPr lang="bg-BG" sz="1200" b="0" strike="noStrike" spc="-1">
                <a:solidFill>
                  <a:srgbClr val="000000"/>
                </a:solidFill>
                <a:latin typeface="+mn-lt"/>
                <a:ea typeface="+mn-ea"/>
              </a:rPr>
              <a:t>2. We can predict that, if we keep up the trend of the first 4 year period, which is the maximum duration of an innovative project, we can expect about 500-550 innovative schools to operate in the system. This is likely to happen, but whether we will be able to keep up the trend, so that about 20-25% of schools have current innovative status, will depend on other things that I’ll discuss in the next minutes.</a:t>
            </a:r>
            <a:endParaRPr lang="bg-BG" sz="1200" b="0" strike="noStrike" spc="-1">
              <a:latin typeface="Arial"/>
            </a:endParaRPr>
          </a:p>
          <a:p>
            <a:pPr marL="216000" indent="-213840">
              <a:lnSpc>
                <a:spcPct val="100000"/>
              </a:lnSpc>
            </a:pPr>
            <a:endParaRPr lang="bg-BG" sz="1200" b="0" strike="noStrike" spc="-1">
              <a:latin typeface="Arial"/>
            </a:endParaRPr>
          </a:p>
          <a:p>
            <a:pPr marL="216000" indent="-213840">
              <a:lnSpc>
                <a:spcPct val="100000"/>
              </a:lnSpc>
            </a:pPr>
            <a:r>
              <a:rPr lang="bg-BG" sz="1200" b="0" strike="noStrike" spc="-1">
                <a:solidFill>
                  <a:srgbClr val="000000"/>
                </a:solidFill>
                <a:latin typeface="+mn-lt"/>
                <a:ea typeface="+mn-ea"/>
              </a:rPr>
              <a:t>3. Currently, we have already conducted one monitoring  that has covered all first wave schools - less than 200 schools with innovative status since the 2017/2018 school year. We are about to launch the second monitoring operation, which will encompass also those who have been approved and started their innovative projects in the recent 2018/2019 school year, meaning all 294 schools currently. (Here I due as a note that, the procedure is labor-intensive and cumbersome, and requires the physical presence of more than one member of the Commission - an external expert like me, a representative of the Ministry of Education and Science and of the local РУ, which makes it a budgetary burden.It is not tailored from one hand to the prospective growing number of innovative schools and from the other the available human resources of the Commission. Various other approaches to organizing the monitoring procedure may be considered – with help of modern ICTs it is easier to provide visualization of the activity, interviews with the target groups, and combine those with on-site monitoring by quota or other principle, or consider outsourcing…)</a:t>
            </a:r>
            <a:endParaRPr lang="bg-BG" sz="1200" b="0" strike="noStrike" spc="-1">
              <a:latin typeface="Arial"/>
            </a:endParaRPr>
          </a:p>
        </p:txBody>
      </p:sp>
      <p:sp>
        <p:nvSpPr>
          <p:cNvPr id="137"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PlaceHolder 1"/>
          <p:cNvSpPr>
            <a:spLocks noGrp="1"/>
          </p:cNvSpPr>
          <p:nvPr>
            <p:ph type="body"/>
          </p:nvPr>
        </p:nvSpPr>
        <p:spPr>
          <a:xfrm>
            <a:off x="685800" y="4400640"/>
            <a:ext cx="5484600" cy="3598560"/>
          </a:xfrm>
          <a:prstGeom prst="rect">
            <a:avLst/>
          </a:prstGeom>
        </p:spPr>
        <p:txBody>
          <a:bodyPr lIns="0" tIns="0" rIns="0" bIns="0"/>
          <a:lstStyle/>
          <a:p>
            <a:pPr marL="216000" indent="-214920">
              <a:lnSpc>
                <a:spcPct val="100000"/>
              </a:lnSpc>
            </a:pPr>
            <a:r>
              <a:rPr lang="bg-BG" sz="1200" b="1" strike="noStrike" cap="all" spc="-1">
                <a:solidFill>
                  <a:srgbClr val="099BDD"/>
                </a:solidFill>
                <a:latin typeface="Arial"/>
                <a:ea typeface="+mn-ea"/>
              </a:rPr>
              <a:t>Here are some important conclusions from the first monitoring session about what constitutes an innovative school</a:t>
            </a:r>
            <a:endParaRPr lang="bg-BG" sz="1200" b="0" strike="noStrike" spc="-1">
              <a:latin typeface="Arial"/>
            </a:endParaRPr>
          </a:p>
          <a:p>
            <a:pPr marL="216000" indent="-214920">
              <a:lnSpc>
                <a:spcPct val="100000"/>
              </a:lnSpc>
            </a:pPr>
            <a:endParaRPr lang="bg-BG" sz="1200" b="0" strike="noStrike" spc="-1">
              <a:latin typeface="Arial"/>
            </a:endParaRPr>
          </a:p>
          <a:p>
            <a:pPr marL="216000" indent="-213840">
              <a:lnSpc>
                <a:spcPct val="100000"/>
              </a:lnSpc>
            </a:pPr>
            <a:r>
              <a:rPr lang="bg-BG" sz="1200" b="0" strike="noStrike" spc="-1">
                <a:solidFill>
                  <a:srgbClr val="000000"/>
                </a:solidFill>
                <a:latin typeface="Arial"/>
                <a:ea typeface="+mn-ea"/>
              </a:rPr>
              <a:t>2. 70% from the innovative schools have officially registered board against 50% from the others.</a:t>
            </a:r>
            <a:endParaRPr lang="bg-BG" sz="1200" b="0" strike="noStrike" spc="-1">
              <a:latin typeface="Arial"/>
            </a:endParaRPr>
          </a:p>
          <a:p>
            <a:pPr marL="216000" indent="-213840">
              <a:lnSpc>
                <a:spcPct val="100000"/>
              </a:lnSpc>
            </a:pPr>
            <a:endParaRPr lang="bg-BG" sz="1200" b="0" strike="noStrike" spc="-1">
              <a:latin typeface="Arial"/>
            </a:endParaRPr>
          </a:p>
          <a:p>
            <a:pPr marL="216000" indent="-213840">
              <a:lnSpc>
                <a:spcPct val="100000"/>
              </a:lnSpc>
            </a:pPr>
            <a:r>
              <a:rPr lang="bg-BG" sz="1200" b="0" strike="noStrike" spc="-1">
                <a:solidFill>
                  <a:srgbClr val="000000"/>
                </a:solidFill>
                <a:latin typeface="Arial"/>
                <a:ea typeface="+mn-ea"/>
              </a:rPr>
              <a:t>3. The innovative schools have average 3 teachers in this subject and for the other schools they have difficulties to find even 1.</a:t>
            </a:r>
            <a:endParaRPr lang="bg-BG" sz="1200" b="0" strike="noStrike" spc="-1">
              <a:latin typeface="Arial"/>
            </a:endParaRPr>
          </a:p>
          <a:p>
            <a:pPr marL="216000" indent="-213840">
              <a:lnSpc>
                <a:spcPct val="100000"/>
              </a:lnSpc>
            </a:pPr>
            <a:endParaRPr lang="bg-BG" sz="1200" b="0" strike="noStrike" spc="-1">
              <a:latin typeface="Arial"/>
            </a:endParaRPr>
          </a:p>
          <a:p>
            <a:pPr marL="216000" indent="-213840">
              <a:lnSpc>
                <a:spcPct val="100000"/>
              </a:lnSpc>
            </a:pPr>
            <a:r>
              <a:rPr lang="bg-BG" sz="1200" b="0" strike="noStrike" spc="-1">
                <a:solidFill>
                  <a:srgbClr val="000000"/>
                </a:solidFill>
                <a:latin typeface="Arial"/>
                <a:ea typeface="+mn-ea"/>
              </a:rPr>
              <a:t>4. and this observation is valid and for Mathematics, for bulgarian language, and for all other. </a:t>
            </a:r>
            <a:endParaRPr lang="bg-BG" sz="1200" b="0" strike="noStrike" spc="-1">
              <a:latin typeface="Arial"/>
            </a:endParaRPr>
          </a:p>
          <a:p>
            <a:pPr marL="216000" indent="-213840">
              <a:lnSpc>
                <a:spcPct val="100000"/>
              </a:lnSpc>
            </a:pPr>
            <a:endParaRPr lang="bg-BG" sz="1200" b="0" strike="noStrike" spc="-1">
              <a:latin typeface="Arial"/>
            </a:endParaRPr>
          </a:p>
          <a:p>
            <a:pPr marL="216000" indent="-213840">
              <a:lnSpc>
                <a:spcPct val="100000"/>
              </a:lnSpc>
            </a:pPr>
            <a:endParaRPr lang="bg-BG" sz="1200" b="0" strike="noStrike" spc="-1">
              <a:latin typeface="Arial"/>
            </a:endParaRPr>
          </a:p>
          <a:p>
            <a:pPr marL="216000" indent="-213840">
              <a:lnSpc>
                <a:spcPct val="100000"/>
              </a:lnSpc>
            </a:pPr>
            <a:endParaRPr lang="bg-BG" sz="1200" b="0" strike="noStrike" spc="-1">
              <a:latin typeface="Arial"/>
            </a:endParaRPr>
          </a:p>
        </p:txBody>
      </p:sp>
      <p:sp>
        <p:nvSpPr>
          <p:cNvPr id="139"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PlaceHolder 1"/>
          <p:cNvSpPr>
            <a:spLocks noGrp="1"/>
          </p:cNvSpPr>
          <p:nvPr>
            <p:ph type="body"/>
          </p:nvPr>
        </p:nvSpPr>
        <p:spPr>
          <a:xfrm>
            <a:off x="685800" y="4400640"/>
            <a:ext cx="5484600" cy="3598560"/>
          </a:xfrm>
          <a:prstGeom prst="rect">
            <a:avLst/>
          </a:prstGeom>
        </p:spPr>
        <p:txBody>
          <a:bodyPr lIns="0" tIns="0" rIns="0" bIns="0"/>
          <a:lstStyle/>
          <a:p>
            <a:pPr marL="216000" indent="-214560">
              <a:lnSpc>
                <a:spcPct val="100000"/>
              </a:lnSpc>
            </a:pPr>
            <a:r>
              <a:rPr lang="bg-BG" sz="1200" b="0" strike="noStrike" spc="-1">
                <a:solidFill>
                  <a:srgbClr val="000000"/>
                </a:solidFill>
                <a:latin typeface="+mn-lt"/>
                <a:ea typeface="+mn-ea"/>
              </a:rPr>
              <a:t>5. even in smaller municipalities they are concentrated around the district center.</a:t>
            </a:r>
            <a:endParaRPr lang="bg-BG" sz="1200" b="0" strike="noStrike" spc="-1">
              <a:latin typeface="Arial"/>
            </a:endParaRPr>
          </a:p>
          <a:p>
            <a:pPr marL="216000" indent="-214560">
              <a:lnSpc>
                <a:spcPct val="100000"/>
              </a:lnSpc>
            </a:pPr>
            <a:endParaRPr lang="bg-BG" sz="1200" b="0" strike="noStrike" spc="-1">
              <a:latin typeface="Arial"/>
            </a:endParaRPr>
          </a:p>
          <a:p>
            <a:pPr marL="216000" indent="-214560">
              <a:lnSpc>
                <a:spcPct val="100000"/>
              </a:lnSpc>
            </a:pPr>
            <a:r>
              <a:rPr lang="bg-BG" sz="1200" b="0" strike="noStrike" spc="-1">
                <a:solidFill>
                  <a:srgbClr val="000000"/>
                </a:solidFill>
                <a:latin typeface="+mn-lt"/>
                <a:ea typeface="+mn-ea"/>
              </a:rPr>
              <a:t>6. The main profile of the innovative high school covers the so-called elite high schools with linguistic, mathematical and natural science profiles from the past. It is important to note that during the first year of the program there was relatively low activity among vocational schools, where it appears much easier to unfold the potential of innovative schools. This is mainly the result of reminiscences from the past, when vocational education was labeled as unprestigious, unlike this one of mathematics, natural sciences, languages or humanities.</a:t>
            </a:r>
            <a:endParaRPr lang="bg-BG" sz="1200" b="0" strike="noStrike" spc="-1">
              <a:latin typeface="Arial"/>
            </a:endParaRPr>
          </a:p>
          <a:p>
            <a:pPr marL="216000" indent="-214560">
              <a:lnSpc>
                <a:spcPct val="100000"/>
              </a:lnSpc>
            </a:pPr>
            <a:br/>
            <a:endParaRPr lang="bg-BG" sz="1200" b="0" strike="noStrike" spc="-1">
              <a:latin typeface="Arial"/>
            </a:endParaRPr>
          </a:p>
          <a:p>
            <a:pPr marL="216000" indent="-214560">
              <a:lnSpc>
                <a:spcPct val="100000"/>
              </a:lnSpc>
            </a:pPr>
            <a:br/>
            <a:endParaRPr lang="bg-BG" sz="1200" b="0" strike="noStrike" spc="-1">
              <a:latin typeface="Arial"/>
            </a:endParaRPr>
          </a:p>
        </p:txBody>
      </p:sp>
      <p:sp>
        <p:nvSpPr>
          <p:cNvPr id="141"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PlaceHolder 1"/>
          <p:cNvSpPr>
            <a:spLocks noGrp="1"/>
          </p:cNvSpPr>
          <p:nvPr>
            <p:ph type="body"/>
          </p:nvPr>
        </p:nvSpPr>
        <p:spPr>
          <a:xfrm>
            <a:off x="685800" y="4400640"/>
            <a:ext cx="5484600" cy="3598560"/>
          </a:xfrm>
          <a:prstGeom prst="rect">
            <a:avLst/>
          </a:prstGeom>
        </p:spPr>
        <p:txBody>
          <a:bodyPr lIns="0" tIns="0" rIns="0" bIns="0"/>
          <a:lstStyle/>
          <a:p>
            <a:pPr marL="171360" indent="-169560">
              <a:lnSpc>
                <a:spcPct val="100000"/>
              </a:lnSpc>
              <a:buClr>
                <a:srgbClr val="000000"/>
              </a:buClr>
              <a:buFont typeface="Arial"/>
              <a:buChar char="•"/>
            </a:pPr>
            <a:r>
              <a:rPr lang="bg-BG" sz="1200" b="0" strike="noStrike" spc="-1">
                <a:solidFill>
                  <a:srgbClr val="000000"/>
                </a:solidFill>
                <a:latin typeface="+mn-lt"/>
                <a:ea typeface="+mn-ea"/>
              </a:rPr>
              <a:t>the most popular is combination between the first three options - app. 40%</a:t>
            </a:r>
            <a:endParaRPr lang="bg-BG" sz="1200" b="0" strike="noStrike" spc="-1">
              <a:latin typeface="Arial"/>
            </a:endParaRPr>
          </a:p>
          <a:p>
            <a:pPr>
              <a:lnSpc>
                <a:spcPct val="100000"/>
              </a:lnSpc>
            </a:pPr>
            <a:endParaRPr lang="bg-BG" sz="1200" b="0" strike="noStrike" spc="-1">
              <a:latin typeface="Arial"/>
            </a:endParaRPr>
          </a:p>
          <a:p>
            <a:pPr marL="171360" indent="-169560">
              <a:lnSpc>
                <a:spcPct val="100000"/>
              </a:lnSpc>
              <a:buClr>
                <a:srgbClr val="000000"/>
              </a:buClr>
              <a:buFont typeface="Arial"/>
              <a:buChar char="•"/>
            </a:pPr>
            <a:r>
              <a:rPr lang="bg-BG" sz="1200" b="0" strike="noStrike" spc="-1">
                <a:solidFill>
                  <a:srgbClr val="000000"/>
                </a:solidFill>
                <a:latin typeface="+mn-lt"/>
                <a:ea typeface="+mn-ea"/>
              </a:rPr>
              <a:t>the most unpopular is the fourth one – app 15% because she includes the most difficult – new subject</a:t>
            </a:r>
            <a:endParaRPr lang="bg-BG" sz="1200" b="0" strike="noStrike" spc="-1">
              <a:latin typeface="Arial"/>
            </a:endParaRPr>
          </a:p>
          <a:p>
            <a:pPr>
              <a:lnSpc>
                <a:spcPct val="100000"/>
              </a:lnSpc>
            </a:pPr>
            <a:endParaRPr lang="bg-BG" sz="1200" b="0" strike="noStrike" spc="-1">
              <a:latin typeface="Arial"/>
            </a:endParaRPr>
          </a:p>
          <a:p>
            <a:pPr marL="171360" indent="-169560">
              <a:lnSpc>
                <a:spcPct val="100000"/>
              </a:lnSpc>
              <a:buClr>
                <a:srgbClr val="000000"/>
              </a:buClr>
              <a:buFont typeface="Arial"/>
              <a:buChar char="•"/>
            </a:pPr>
            <a:r>
              <a:rPr lang="bg-BG" sz="1200" b="0" strike="noStrike" spc="-1">
                <a:solidFill>
                  <a:srgbClr val="000000"/>
                </a:solidFill>
                <a:latin typeface="+mn-lt"/>
                <a:ea typeface="+mn-ea"/>
              </a:rPr>
              <a:t>for me it is a good trend that in the second year the innovations are more focused even on 1 element.</a:t>
            </a:r>
            <a:endParaRPr lang="bg-BG" sz="1200" b="0" strike="noStrike" spc="-1">
              <a:latin typeface="Arial"/>
            </a:endParaRPr>
          </a:p>
        </p:txBody>
      </p:sp>
      <p:sp>
        <p:nvSpPr>
          <p:cNvPr id="143"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PlaceHolder 1"/>
          <p:cNvSpPr>
            <a:spLocks noGrp="1"/>
          </p:cNvSpPr>
          <p:nvPr>
            <p:ph type="body"/>
          </p:nvPr>
        </p:nvSpPr>
        <p:spPr>
          <a:xfrm>
            <a:off x="685800" y="4400640"/>
            <a:ext cx="5484600" cy="3598560"/>
          </a:xfrm>
          <a:prstGeom prst="rect">
            <a:avLst/>
          </a:prstGeom>
        </p:spPr>
        <p:txBody>
          <a:bodyPr lIns="0" tIns="0" rIns="0" bIns="0"/>
          <a:lstStyle/>
          <a:p>
            <a:r>
              <a:rPr lang="bg-BG" sz="1200" b="0" strike="noStrike" spc="-1">
                <a:solidFill>
                  <a:srgbClr val="00000A"/>
                </a:solidFill>
                <a:latin typeface="Arial"/>
                <a:ea typeface="Microsoft YaHei"/>
              </a:rPr>
              <a:t>1. we can notice some groups of interest - the first one is….on the second place...and the last....</a:t>
            </a:r>
            <a:endParaRPr lang="bg-BG" sz="1200" b="0" strike="noStrike" spc="-1">
              <a:latin typeface="Arial"/>
            </a:endParaRPr>
          </a:p>
          <a:p>
            <a:endParaRPr lang="bg-BG" sz="1200" b="0" strike="noStrike" spc="-1">
              <a:latin typeface="Arial"/>
            </a:endParaRPr>
          </a:p>
          <a:p>
            <a:r>
              <a:rPr lang="bg-BG" sz="1200" b="0" strike="noStrike" spc="-1">
                <a:solidFill>
                  <a:srgbClr val="00000A"/>
                </a:solidFill>
                <a:latin typeface="Arial"/>
                <a:ea typeface="Microsoft YaHei"/>
              </a:rPr>
              <a:t>2. In the field of the technical resources used to achieve innovation, we see a complete domination of ICT </a:t>
            </a:r>
            <a:endParaRPr lang="bg-BG" sz="1200" b="0" strike="noStrike" spc="-1">
              <a:latin typeface="Arial"/>
            </a:endParaRPr>
          </a:p>
          <a:p>
            <a:endParaRPr lang="bg-BG" sz="1200" b="0" strike="noStrike" spc="-1">
              <a:latin typeface="Arial"/>
            </a:endParaRPr>
          </a:p>
          <a:p>
            <a:r>
              <a:rPr lang="bg-BG" sz="1200" b="0" strike="noStrike" spc="-1">
                <a:solidFill>
                  <a:srgbClr val="00000A"/>
                </a:solidFill>
                <a:latin typeface="Arial"/>
                <a:ea typeface="Microsoft YaHei"/>
              </a:rPr>
              <a:t>3. The methodological approach is dominated by the teamwork methods, BUT with very strong presence of individual pedagogical work. </a:t>
            </a:r>
            <a:endParaRPr lang="bg-BG" sz="1200" b="0" strike="noStrike" spc="-1">
              <a:latin typeface="Arial"/>
            </a:endParaRPr>
          </a:p>
          <a:p>
            <a:pPr marL="216000" indent="-213840">
              <a:lnSpc>
                <a:spcPct val="100000"/>
              </a:lnSpc>
            </a:pPr>
            <a:endParaRPr lang="bg-BG" sz="1200" b="0" strike="noStrike" spc="-1">
              <a:latin typeface="Arial"/>
            </a:endParaRPr>
          </a:p>
          <a:p>
            <a:pPr marL="216000" indent="-213840">
              <a:lnSpc>
                <a:spcPct val="100000"/>
              </a:lnSpc>
            </a:pPr>
            <a:endParaRPr lang="bg-BG" sz="1200" b="0" strike="noStrike" spc="-1">
              <a:latin typeface="Arial"/>
            </a:endParaRPr>
          </a:p>
        </p:txBody>
      </p:sp>
      <p:sp>
        <p:nvSpPr>
          <p:cNvPr id="145"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PlaceHolder 1"/>
          <p:cNvSpPr>
            <a:spLocks noGrp="1"/>
          </p:cNvSpPr>
          <p:nvPr>
            <p:ph type="body"/>
          </p:nvPr>
        </p:nvSpPr>
        <p:spPr>
          <a:xfrm>
            <a:off x="685800" y="4400640"/>
            <a:ext cx="5484600" cy="3598560"/>
          </a:xfrm>
          <a:prstGeom prst="rect">
            <a:avLst/>
          </a:prstGeom>
        </p:spPr>
        <p:txBody>
          <a:bodyPr lIns="0" tIns="0" rIns="0" bIns="0"/>
          <a:lstStyle/>
          <a:p>
            <a:pPr marL="216000" indent="-213840">
              <a:lnSpc>
                <a:spcPct val="100000"/>
              </a:lnSpc>
            </a:pPr>
            <a:r>
              <a:rPr lang="bg-BG" sz="1200" b="0" strike="noStrike" spc="-1">
                <a:solidFill>
                  <a:srgbClr val="000000"/>
                </a:solidFill>
                <a:latin typeface="+mn-lt"/>
                <a:ea typeface="+mn-ea"/>
              </a:rPr>
              <a:t>1. It is important to note that the definition of what an innovative school is given in the new National Education Act and conditions to obtain this statute are outlined in a state educational standard. This makes it difficult to modify and if we have to extrapolate the trend from the current growth rates, then in 12 to 15 years we should expect that all schools have cycled through the status of innovative school for a period of 4 years. Or, we might expect a sharp decrease in interest among non-accredited schools, but this raises the question - who will fill the ranks of innovative schools?</a:t>
            </a:r>
            <a:endParaRPr lang="bg-BG" sz="1200" b="0" strike="noStrike" spc="-1">
              <a:latin typeface="Arial"/>
            </a:endParaRPr>
          </a:p>
          <a:p>
            <a:pPr marL="216000" indent="-213840">
              <a:lnSpc>
                <a:spcPct val="100000"/>
              </a:lnSpc>
            </a:pPr>
            <a:endParaRPr lang="bg-BG" sz="1200" b="0" strike="noStrike" spc="-1">
              <a:latin typeface="Arial"/>
            </a:endParaRPr>
          </a:p>
          <a:p>
            <a:pPr marL="216000" indent="-213840">
              <a:lnSpc>
                <a:spcPct val="100000"/>
              </a:lnSpc>
            </a:pPr>
            <a:r>
              <a:rPr lang="bg-BG" sz="1200" b="0" strike="noStrike" spc="-1">
                <a:solidFill>
                  <a:srgbClr val="000000"/>
                </a:solidFill>
                <a:latin typeface="+mn-lt"/>
                <a:ea typeface="+mn-ea"/>
              </a:rPr>
              <a:t>2. if a school that has passed through a successful 4-year mandate, in order to continue to be innovative, it should submit a new project. But what about the old one, which we assume was successful?</a:t>
            </a:r>
            <a:endParaRPr lang="bg-BG" sz="1200" b="0" strike="noStrike" spc="-1">
              <a:latin typeface="Arial"/>
            </a:endParaRPr>
          </a:p>
          <a:p>
            <a:pPr marL="216000" indent="-213480">
              <a:lnSpc>
                <a:spcPct val="138000"/>
              </a:lnSpc>
            </a:pPr>
            <a:r>
              <a:rPr lang="bg-BG" sz="1200" b="0" strike="noStrike" spc="-1">
                <a:solidFill>
                  <a:srgbClr val="000000"/>
                </a:solidFill>
                <a:latin typeface="+mn-lt"/>
                <a:ea typeface="+mn-ea"/>
              </a:rPr>
              <a:t>And the important second question: Does a particular innovation become the norm only for the school that introduced it or can the state introduce it as the norm for other schools as well?</a:t>
            </a:r>
            <a:endParaRPr lang="bg-BG" sz="1200" b="0" strike="noStrike" spc="-1">
              <a:latin typeface="Arial"/>
            </a:endParaRPr>
          </a:p>
        </p:txBody>
      </p:sp>
      <p:sp>
        <p:nvSpPr>
          <p:cNvPr id="147"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PlaceHolder 1"/>
          <p:cNvSpPr>
            <a:spLocks noGrp="1"/>
          </p:cNvSpPr>
          <p:nvPr>
            <p:ph type="body"/>
          </p:nvPr>
        </p:nvSpPr>
        <p:spPr>
          <a:xfrm>
            <a:off x="685800" y="4400640"/>
            <a:ext cx="5484600" cy="3598560"/>
          </a:xfrm>
          <a:prstGeom prst="rect">
            <a:avLst/>
          </a:prstGeom>
        </p:spPr>
        <p:txBody>
          <a:bodyPr lIns="0" tIns="0" rIns="0" bIns="0"/>
          <a:lstStyle/>
          <a:p>
            <a:r>
              <a:rPr lang="bg-BG" sz="1200" b="0" strike="noStrike" spc="-1">
                <a:solidFill>
                  <a:srgbClr val="000000"/>
                </a:solidFill>
                <a:latin typeface="+mn-lt"/>
                <a:ea typeface="+mn-ea"/>
              </a:rPr>
              <a:t>At this stage, the status of innovative school acts more like bait. it is a PR temptation, and sometimes a survival strategy. Status is a privilege, and in that sense it will be desired ... like a badge or label.</a:t>
            </a:r>
            <a:endParaRPr lang="bg-BG" sz="1200" b="0" strike="noStrike" spc="-1">
              <a:latin typeface="Arial"/>
            </a:endParaRPr>
          </a:p>
        </p:txBody>
      </p:sp>
      <p:sp>
        <p:nvSpPr>
          <p:cNvPr id="149"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1"/>
          <p:cNvSpPr>
            <a:spLocks noGrp="1"/>
          </p:cNvSpPr>
          <p:nvPr>
            <p:ph type="body"/>
          </p:nvPr>
        </p:nvSpPr>
        <p:spPr>
          <a:xfrm>
            <a:off x="685800" y="4400640"/>
            <a:ext cx="5484600" cy="3598560"/>
          </a:xfrm>
          <a:prstGeom prst="rect">
            <a:avLst/>
          </a:prstGeom>
        </p:spPr>
        <p:txBody>
          <a:bodyPr lIns="0" tIns="0" rIns="0" bIns="0"/>
          <a:lstStyle/>
          <a:p>
            <a:pPr marL="216000" indent="-214560">
              <a:lnSpc>
                <a:spcPct val="100000"/>
              </a:lnSpc>
            </a:pPr>
            <a:r>
              <a:rPr lang="bg-BG" sz="1200" b="0" strike="noStrike" spc="-1">
                <a:solidFill>
                  <a:srgbClr val="000000"/>
                </a:solidFill>
                <a:latin typeface="+mn-lt"/>
                <a:ea typeface="+mn-ea"/>
              </a:rPr>
              <a:t>1. When status is assigned to activity, not to desire and intent. Now the program is generous to the candidates and there are no clear criteria.</a:t>
            </a:r>
            <a:r>
              <a:rPr lang="bg-BG" sz="1200" b="0" strike="noStrike" spc="-1">
                <a:solidFill>
                  <a:srgbClr val="00000A"/>
                </a:solidFill>
                <a:latin typeface="+mn-lt"/>
                <a:ea typeface="+mn-ea"/>
              </a:rPr>
              <a:t> </a:t>
            </a:r>
            <a:endParaRPr lang="bg-BG" sz="1200" b="0" strike="noStrike" spc="-1">
              <a:latin typeface="Arial"/>
            </a:endParaRPr>
          </a:p>
          <a:p>
            <a:pPr marL="216000" indent="-214560">
              <a:lnSpc>
                <a:spcPct val="100000"/>
              </a:lnSpc>
            </a:pPr>
            <a:r>
              <a:rPr lang="bg-BG" sz="1200" b="0" strike="noStrike" spc="-1">
                <a:solidFill>
                  <a:srgbClr val="00000A"/>
                </a:solidFill>
                <a:latin typeface="+mn-lt"/>
                <a:ea typeface="+mn-ea"/>
              </a:rPr>
              <a:t>2. </a:t>
            </a:r>
            <a:r>
              <a:rPr lang="bg-BG" sz="1200" b="0" strike="noStrike" spc="-1">
                <a:solidFill>
                  <a:srgbClr val="000000"/>
                </a:solidFill>
                <a:latin typeface="+mn-lt"/>
                <a:ea typeface="+mn-ea"/>
              </a:rPr>
              <a:t>This marks the other direction for development - clarification of the concept of innovation, categorization of innovation - according to its scale and importance – whether it is of national or local importance, according to its scalability, as well as according to the type of innovation.</a:t>
            </a:r>
            <a:endParaRPr lang="bg-BG" sz="1200" b="0" strike="noStrike" spc="-1">
              <a:latin typeface="Arial"/>
            </a:endParaRPr>
          </a:p>
          <a:p>
            <a:pPr marL="216000" indent="-214560">
              <a:lnSpc>
                <a:spcPct val="100000"/>
              </a:lnSpc>
            </a:pPr>
            <a:r>
              <a:rPr lang="bg-BG" sz="1200" b="0" strike="noStrike" spc="-1">
                <a:solidFill>
                  <a:srgbClr val="000000"/>
                </a:solidFill>
                <a:latin typeface="+mn-lt"/>
                <a:ea typeface="+mn-ea"/>
              </a:rPr>
              <a:t>3. And last but not least, when the work of teachers-innovators in innovative schools receives the qualitatively different appraisal it deserves....maybe they can by compensate бъ reducing school workload , maybe with higher honorarium...</a:t>
            </a:r>
            <a:endParaRPr lang="bg-BG" sz="1200" b="0" strike="noStrike" spc="-1">
              <a:latin typeface="Arial"/>
            </a:endParaRPr>
          </a:p>
        </p:txBody>
      </p:sp>
      <p:sp>
        <p:nvSpPr>
          <p:cNvPr id="151"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PlaceHolder 1"/>
          <p:cNvSpPr>
            <a:spLocks noGrp="1"/>
          </p:cNvSpPr>
          <p:nvPr>
            <p:ph type="body"/>
          </p:nvPr>
        </p:nvSpPr>
        <p:spPr>
          <a:xfrm>
            <a:off x="685800" y="4400640"/>
            <a:ext cx="5484600" cy="3598560"/>
          </a:xfrm>
          <a:prstGeom prst="rect">
            <a:avLst/>
          </a:prstGeom>
        </p:spPr>
        <p:txBody>
          <a:bodyPr lIns="0" tIns="0" rIns="0" bIns="0"/>
          <a:lstStyle/>
          <a:p>
            <a:endParaRPr lang="bg-BG" sz="2000" b="0" strike="noStrike" spc="-1">
              <a:latin typeface="Arial"/>
            </a:endParaRPr>
          </a:p>
        </p:txBody>
      </p:sp>
      <p:sp>
        <p:nvSpPr>
          <p:cNvPr id="153" name="CustomShape 2"/>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26"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bg-BG" sz="3200" b="0" strike="noStrike" spc="-1">
              <a:latin typeface="Arial"/>
            </a:endParaRPr>
          </a:p>
        </p:txBody>
      </p:sp>
      <p:sp>
        <p:nvSpPr>
          <p:cNvPr id="27"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29"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bg-BG" sz="3200" b="0" strike="noStrike" spc="-1">
              <a:latin typeface="Arial"/>
            </a:endParaRPr>
          </a:p>
        </p:txBody>
      </p:sp>
      <p:sp>
        <p:nvSpPr>
          <p:cNvPr id="3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bg-BG" sz="3200" b="0" strike="noStrike" spc="-1">
              <a:latin typeface="Arial"/>
            </a:endParaRPr>
          </a:p>
        </p:txBody>
      </p:sp>
      <p:sp>
        <p:nvSpPr>
          <p:cNvPr id="3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bg-BG" sz="3200" b="0" strike="noStrike" spc="-1">
              <a:latin typeface="Arial"/>
            </a:endParaRPr>
          </a:p>
        </p:txBody>
      </p:sp>
      <p:sp>
        <p:nvSpPr>
          <p:cNvPr id="32"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34"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bg-BG" sz="3200" b="0" strike="noStrike" spc="-1">
              <a:latin typeface="Arial"/>
            </a:endParaRPr>
          </a:p>
        </p:txBody>
      </p:sp>
      <p:sp>
        <p:nvSpPr>
          <p:cNvPr id="35"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bg-BG" sz="3200" b="0" strike="noStrike" spc="-1">
              <a:latin typeface="Arial"/>
            </a:endParaRPr>
          </a:p>
        </p:txBody>
      </p:sp>
      <p:sp>
        <p:nvSpPr>
          <p:cNvPr id="36"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bg-BG" sz="3200" b="0" strike="noStrike" spc="-1">
              <a:latin typeface="Arial"/>
            </a:endParaRPr>
          </a:p>
        </p:txBody>
      </p:sp>
      <p:sp>
        <p:nvSpPr>
          <p:cNvPr id="37" name="PlaceHolder 5"/>
          <p:cNvSpPr>
            <a:spLocks noGrp="1"/>
          </p:cNvSpPr>
          <p:nvPr>
            <p:ph type="body"/>
          </p:nvPr>
        </p:nvSpPr>
        <p:spPr>
          <a:xfrm>
            <a:off x="8029800" y="3682080"/>
            <a:ext cx="3533040" cy="1896840"/>
          </a:xfrm>
          <a:prstGeom prst="rect">
            <a:avLst/>
          </a:prstGeom>
        </p:spPr>
        <p:txBody>
          <a:bodyPr lIns="0" tIns="0" rIns="0" bIns="0">
            <a:normAutofit/>
          </a:bodyPr>
          <a:lstStyle/>
          <a:p>
            <a:endParaRPr lang="bg-BG" sz="3200" b="0" strike="noStrike" spc="-1">
              <a:latin typeface="Arial"/>
            </a:endParaRPr>
          </a:p>
        </p:txBody>
      </p:sp>
      <p:sp>
        <p:nvSpPr>
          <p:cNvPr id="38"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bg-BG" sz="3200" b="0" strike="noStrike" spc="-1">
              <a:latin typeface="Arial"/>
            </a:endParaRPr>
          </a:p>
        </p:txBody>
      </p:sp>
      <p:sp>
        <p:nvSpPr>
          <p:cNvPr id="39" name="PlaceHolder 7"/>
          <p:cNvSpPr>
            <a:spLocks noGrp="1"/>
          </p:cNvSpPr>
          <p:nvPr>
            <p:ph type="body"/>
          </p:nvPr>
        </p:nvSpPr>
        <p:spPr>
          <a:xfrm>
            <a:off x="609480" y="3682080"/>
            <a:ext cx="353304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44"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bg-BG"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46"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48"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bg-BG" sz="3200" b="0" strike="noStrike" spc="-1">
              <a:latin typeface="Arial"/>
            </a:endParaRPr>
          </a:p>
        </p:txBody>
      </p:sp>
      <p:sp>
        <p:nvSpPr>
          <p:cNvPr id="49"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bg-BG"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5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bg-BG" sz="3200" b="0" strike="noStrike" spc="-1">
              <a:latin typeface="Arial"/>
            </a:endParaRPr>
          </a:p>
        </p:txBody>
      </p:sp>
      <p:sp>
        <p:nvSpPr>
          <p:cNvPr id="54"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bg-BG" sz="3200" b="0" strike="noStrike" spc="-1">
              <a:latin typeface="Arial"/>
            </a:endParaRPr>
          </a:p>
        </p:txBody>
      </p:sp>
      <p:sp>
        <p:nvSpPr>
          <p:cNvPr id="55"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5"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bg-BG"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5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bg-BG" sz="3200" b="0" strike="noStrike" spc="-1">
              <a:latin typeface="Arial"/>
            </a:endParaRPr>
          </a:p>
        </p:txBody>
      </p:sp>
      <p:sp>
        <p:nvSpPr>
          <p:cNvPr id="5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bg-BG" sz="3200" b="0" strike="noStrike" spc="-1">
              <a:latin typeface="Arial"/>
            </a:endParaRPr>
          </a:p>
        </p:txBody>
      </p:sp>
      <p:sp>
        <p:nvSpPr>
          <p:cNvPr id="59"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6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bg-BG" sz="3200" b="0" strike="noStrike" spc="-1">
              <a:latin typeface="Arial"/>
            </a:endParaRPr>
          </a:p>
        </p:txBody>
      </p:sp>
      <p:sp>
        <p:nvSpPr>
          <p:cNvPr id="6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bg-BG" sz="3200" b="0" strike="noStrike" spc="-1">
              <a:latin typeface="Arial"/>
            </a:endParaRPr>
          </a:p>
        </p:txBody>
      </p:sp>
      <p:sp>
        <p:nvSpPr>
          <p:cNvPr id="63"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65"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bg-BG" sz="3200" b="0" strike="noStrike" spc="-1">
              <a:latin typeface="Arial"/>
            </a:endParaRPr>
          </a:p>
        </p:txBody>
      </p:sp>
      <p:sp>
        <p:nvSpPr>
          <p:cNvPr id="66"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6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bg-BG" sz="3200" b="0" strike="noStrike" spc="-1">
              <a:latin typeface="Arial"/>
            </a:endParaRPr>
          </a:p>
        </p:txBody>
      </p:sp>
      <p:sp>
        <p:nvSpPr>
          <p:cNvPr id="6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bg-BG" sz="3200" b="0" strike="noStrike" spc="-1">
              <a:latin typeface="Arial"/>
            </a:endParaRPr>
          </a:p>
        </p:txBody>
      </p:sp>
      <p:sp>
        <p:nvSpPr>
          <p:cNvPr id="70"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bg-BG" sz="3200" b="0" strike="noStrike" spc="-1">
              <a:latin typeface="Arial"/>
            </a:endParaRPr>
          </a:p>
        </p:txBody>
      </p:sp>
      <p:sp>
        <p:nvSpPr>
          <p:cNvPr id="71"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73"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bg-BG" sz="3200" b="0" strike="noStrike" spc="-1">
              <a:latin typeface="Arial"/>
            </a:endParaRPr>
          </a:p>
        </p:txBody>
      </p:sp>
      <p:sp>
        <p:nvSpPr>
          <p:cNvPr id="74"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bg-BG" sz="3200" b="0" strike="noStrike" spc="-1">
              <a:latin typeface="Arial"/>
            </a:endParaRPr>
          </a:p>
        </p:txBody>
      </p:sp>
      <p:sp>
        <p:nvSpPr>
          <p:cNvPr id="75"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bg-BG" sz="3200" b="0" strike="noStrike" spc="-1">
              <a:latin typeface="Arial"/>
            </a:endParaRPr>
          </a:p>
        </p:txBody>
      </p:sp>
      <p:sp>
        <p:nvSpPr>
          <p:cNvPr id="76" name="PlaceHolder 5"/>
          <p:cNvSpPr>
            <a:spLocks noGrp="1"/>
          </p:cNvSpPr>
          <p:nvPr>
            <p:ph type="body"/>
          </p:nvPr>
        </p:nvSpPr>
        <p:spPr>
          <a:xfrm>
            <a:off x="8029800" y="3682080"/>
            <a:ext cx="3533040" cy="1896840"/>
          </a:xfrm>
          <a:prstGeom prst="rect">
            <a:avLst/>
          </a:prstGeom>
        </p:spPr>
        <p:txBody>
          <a:bodyPr lIns="0" tIns="0" rIns="0" bIns="0">
            <a:normAutofit/>
          </a:bodyPr>
          <a:lstStyle/>
          <a:p>
            <a:endParaRPr lang="bg-BG" sz="3200" b="0" strike="noStrike" spc="-1">
              <a:latin typeface="Arial"/>
            </a:endParaRPr>
          </a:p>
        </p:txBody>
      </p:sp>
      <p:sp>
        <p:nvSpPr>
          <p:cNvPr id="77"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bg-BG" sz="3200" b="0" strike="noStrike" spc="-1">
              <a:latin typeface="Arial"/>
            </a:endParaRPr>
          </a:p>
        </p:txBody>
      </p:sp>
      <p:sp>
        <p:nvSpPr>
          <p:cNvPr id="78" name="PlaceHolder 7"/>
          <p:cNvSpPr>
            <a:spLocks noGrp="1"/>
          </p:cNvSpPr>
          <p:nvPr>
            <p:ph type="body"/>
          </p:nvPr>
        </p:nvSpPr>
        <p:spPr>
          <a:xfrm>
            <a:off x="609480" y="3682080"/>
            <a:ext cx="353304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7"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bg-BG" sz="3200" b="0" strike="noStrike" spc="-1">
              <a:latin typeface="Arial"/>
            </a:endParaRPr>
          </a:p>
        </p:txBody>
      </p:sp>
      <p:sp>
        <p:nvSpPr>
          <p:cNvPr id="10"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bg-BG"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1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bg-BG" sz="3200" b="0" strike="noStrike" spc="-1">
              <a:latin typeface="Arial"/>
            </a:endParaRPr>
          </a:p>
        </p:txBody>
      </p:sp>
      <p:sp>
        <p:nvSpPr>
          <p:cNvPr id="15"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bg-BG" sz="3200" b="0" strike="noStrike" spc="-1">
              <a:latin typeface="Arial"/>
            </a:endParaRPr>
          </a:p>
        </p:txBody>
      </p:sp>
      <p:sp>
        <p:nvSpPr>
          <p:cNvPr id="16"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18"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bg-BG" sz="3200" b="0" strike="noStrike" spc="-1">
              <a:latin typeface="Arial"/>
            </a:endParaRPr>
          </a:p>
        </p:txBody>
      </p:sp>
      <p:sp>
        <p:nvSpPr>
          <p:cNvPr id="1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bg-BG" sz="3200" b="0" strike="noStrike" spc="-1">
              <a:latin typeface="Arial"/>
            </a:endParaRPr>
          </a:p>
        </p:txBody>
      </p:sp>
      <p:sp>
        <p:nvSpPr>
          <p:cNvPr id="20"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bg-BG" sz="4400" b="0" strike="noStrike" spc="-1">
              <a:latin typeface="Arial"/>
            </a:endParaRPr>
          </a:p>
        </p:txBody>
      </p:sp>
      <p:sp>
        <p:nvSpPr>
          <p:cNvPr id="2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bg-BG" sz="3200" b="0" strike="noStrike" spc="-1">
              <a:latin typeface="Arial"/>
            </a:endParaRPr>
          </a:p>
        </p:txBody>
      </p:sp>
      <p:sp>
        <p:nvSpPr>
          <p:cNvPr id="23"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bg-BG" sz="3200" b="0" strike="noStrike" spc="-1">
              <a:latin typeface="Arial"/>
            </a:endParaRPr>
          </a:p>
        </p:txBody>
      </p:sp>
      <p:sp>
        <p:nvSpPr>
          <p:cNvPr id="24"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bg-BG"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99BDD"/>
        </a:solidFill>
        <a:effectLst/>
      </p:bgPr>
    </p:bg>
    <p:spTree>
      <p:nvGrpSpPr>
        <p:cNvPr id="1" name=""/>
        <p:cNvGrpSpPr/>
        <p:nvPr/>
      </p:nvGrpSpPr>
      <p:grpSpPr>
        <a:xfrm>
          <a:off x="0" y="0"/>
          <a:ext cx="0" cy="0"/>
          <a:chOff x="0" y="0"/>
          <a:chExt cx="0" cy="0"/>
        </a:xfrm>
      </p:grpSpPr>
      <p:sp>
        <p:nvSpPr>
          <p:cNvPr id="4" name="CustomShape 1" hidden="1"/>
          <p:cNvSpPr/>
          <p:nvPr/>
        </p:nvSpPr>
        <p:spPr>
          <a:xfrm>
            <a:off x="360" y="176040"/>
            <a:ext cx="12187080" cy="16441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5" name="CustomShape 2"/>
          <p:cNvSpPr/>
          <p:nvPr/>
        </p:nvSpPr>
        <p:spPr>
          <a:xfrm>
            <a:off x="-6840" y="2058840"/>
            <a:ext cx="12193920" cy="1827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2" name="PlaceHolder 3"/>
          <p:cNvSpPr>
            <a:spLocks noGrp="1"/>
          </p:cNvSpPr>
          <p:nvPr>
            <p:ph type="title"/>
          </p:nvPr>
        </p:nvSpPr>
        <p:spPr>
          <a:xfrm>
            <a:off x="609480" y="273600"/>
            <a:ext cx="10972440" cy="1144800"/>
          </a:xfrm>
          <a:prstGeom prst="rect">
            <a:avLst/>
          </a:prstGeom>
        </p:spPr>
        <p:txBody>
          <a:bodyPr lIns="0" tIns="0" rIns="0" bIns="0" anchor="ctr"/>
          <a:lstStyle/>
          <a:p>
            <a:pPr algn="ctr"/>
            <a:r>
              <a:rPr lang="bg-BG" sz="4400" b="0" strike="noStrike" spc="-1">
                <a:latin typeface="Arial"/>
              </a:rPr>
              <a:t>Click to edit the title text format</a:t>
            </a:r>
          </a:p>
        </p:txBody>
      </p:sp>
      <p:sp>
        <p:nvSpPr>
          <p:cNvPr id="3" name="PlaceHolder 4"/>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bg-BG"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bg-BG" sz="2800" b="0" strike="noStrike" spc="-1">
                <a:latin typeface="Arial"/>
              </a:rPr>
              <a:t>Second Outline Level</a:t>
            </a:r>
          </a:p>
          <a:p>
            <a:pPr marL="1296000" lvl="2" indent="-288000">
              <a:spcBef>
                <a:spcPts val="850"/>
              </a:spcBef>
              <a:buClr>
                <a:srgbClr val="000000"/>
              </a:buClr>
              <a:buSzPct val="45000"/>
              <a:buFont typeface="Wingdings" charset="2"/>
              <a:buChar char=""/>
            </a:pPr>
            <a:r>
              <a:rPr lang="bg-BG" sz="2400" b="0" strike="noStrike" spc="-1">
                <a:latin typeface="Arial"/>
              </a:rPr>
              <a:t>Third Outline Level</a:t>
            </a:r>
          </a:p>
          <a:p>
            <a:pPr marL="1728000" lvl="3" indent="-216000">
              <a:spcBef>
                <a:spcPts val="567"/>
              </a:spcBef>
              <a:buClr>
                <a:srgbClr val="000000"/>
              </a:buClr>
              <a:buSzPct val="75000"/>
              <a:buFont typeface="Symbol" charset="2"/>
              <a:buChar char=""/>
            </a:pPr>
            <a:r>
              <a:rPr lang="bg-BG" sz="2000" b="0" strike="noStrike" spc="-1">
                <a:latin typeface="Arial"/>
              </a:rPr>
              <a:t>Fourth Outline Level</a:t>
            </a:r>
          </a:p>
          <a:p>
            <a:pPr marL="2160000" lvl="4" indent="-216000">
              <a:spcBef>
                <a:spcPts val="283"/>
              </a:spcBef>
              <a:buClr>
                <a:srgbClr val="000000"/>
              </a:buClr>
              <a:buSzPct val="45000"/>
              <a:buFont typeface="Wingdings" charset="2"/>
              <a:buChar char=""/>
            </a:pPr>
            <a:r>
              <a:rPr lang="bg-BG" sz="2000" b="0" strike="noStrike" spc="-1">
                <a:latin typeface="Arial"/>
              </a:rPr>
              <a:t>Fifth Outline Level</a:t>
            </a:r>
          </a:p>
          <a:p>
            <a:pPr marL="2592000" lvl="5" indent="-216000">
              <a:spcBef>
                <a:spcPts val="283"/>
              </a:spcBef>
              <a:buClr>
                <a:srgbClr val="000000"/>
              </a:buClr>
              <a:buSzPct val="45000"/>
              <a:buFont typeface="Wingdings" charset="2"/>
              <a:buChar char=""/>
            </a:pPr>
            <a:r>
              <a:rPr lang="bg-BG" sz="2000" b="0" strike="noStrike" spc="-1">
                <a:latin typeface="Arial"/>
              </a:rPr>
              <a:t>Sixth Outline Level</a:t>
            </a:r>
          </a:p>
          <a:p>
            <a:pPr marL="3024000" lvl="6" indent="-216000">
              <a:spcBef>
                <a:spcPts val="283"/>
              </a:spcBef>
              <a:buClr>
                <a:srgbClr val="000000"/>
              </a:buClr>
              <a:buSzPct val="45000"/>
              <a:buFont typeface="Wingdings" charset="2"/>
              <a:buChar char=""/>
            </a:pPr>
            <a:r>
              <a:rPr lang="bg-BG"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99BDD"/>
        </a:solidFill>
        <a:effectLst/>
      </p:bgPr>
    </p:bg>
    <p:spTree>
      <p:nvGrpSpPr>
        <p:cNvPr id="1" name=""/>
        <p:cNvGrpSpPr/>
        <p:nvPr/>
      </p:nvGrpSpPr>
      <p:grpSpPr>
        <a:xfrm>
          <a:off x="0" y="0"/>
          <a:ext cx="0" cy="0"/>
          <a:chOff x="0" y="0"/>
          <a:chExt cx="0" cy="0"/>
        </a:xfrm>
      </p:grpSpPr>
      <p:sp>
        <p:nvSpPr>
          <p:cNvPr id="40" name="CustomShape 1"/>
          <p:cNvSpPr/>
          <p:nvPr/>
        </p:nvSpPr>
        <p:spPr>
          <a:xfrm>
            <a:off x="360" y="176040"/>
            <a:ext cx="12187080" cy="16441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41" name="PlaceHolder 2"/>
          <p:cNvSpPr>
            <a:spLocks noGrp="1"/>
          </p:cNvSpPr>
          <p:nvPr>
            <p:ph type="title"/>
          </p:nvPr>
        </p:nvSpPr>
        <p:spPr>
          <a:xfrm>
            <a:off x="609480" y="273600"/>
            <a:ext cx="10972440" cy="1144800"/>
          </a:xfrm>
          <a:prstGeom prst="rect">
            <a:avLst/>
          </a:prstGeom>
        </p:spPr>
        <p:txBody>
          <a:bodyPr lIns="0" tIns="0" rIns="0" bIns="0" anchor="ctr"/>
          <a:lstStyle/>
          <a:p>
            <a:pPr algn="ctr"/>
            <a:r>
              <a:rPr lang="bg-BG" sz="4400" b="0" strike="noStrike" spc="-1">
                <a:latin typeface="Arial"/>
              </a:rPr>
              <a:t>Click to edit the title text format</a:t>
            </a:r>
          </a:p>
        </p:txBody>
      </p:sp>
      <p:sp>
        <p:nvSpPr>
          <p:cNvPr id="42" name="PlaceHolder 3"/>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bg-BG"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bg-BG" sz="2800" b="0" strike="noStrike" spc="-1">
                <a:latin typeface="Arial"/>
              </a:rPr>
              <a:t>Second Outline Level</a:t>
            </a:r>
          </a:p>
          <a:p>
            <a:pPr marL="1296000" lvl="2" indent="-288000">
              <a:spcBef>
                <a:spcPts val="850"/>
              </a:spcBef>
              <a:buClr>
                <a:srgbClr val="000000"/>
              </a:buClr>
              <a:buSzPct val="45000"/>
              <a:buFont typeface="Wingdings" charset="2"/>
              <a:buChar char=""/>
            </a:pPr>
            <a:r>
              <a:rPr lang="bg-BG" sz="2400" b="0" strike="noStrike" spc="-1">
                <a:latin typeface="Arial"/>
              </a:rPr>
              <a:t>Third Outline Level</a:t>
            </a:r>
          </a:p>
          <a:p>
            <a:pPr marL="1728000" lvl="3" indent="-216000">
              <a:spcBef>
                <a:spcPts val="567"/>
              </a:spcBef>
              <a:buClr>
                <a:srgbClr val="000000"/>
              </a:buClr>
              <a:buSzPct val="75000"/>
              <a:buFont typeface="Symbol" charset="2"/>
              <a:buChar char=""/>
            </a:pPr>
            <a:r>
              <a:rPr lang="bg-BG" sz="2000" b="0" strike="noStrike" spc="-1">
                <a:latin typeface="Arial"/>
              </a:rPr>
              <a:t>Fourth Outline Level</a:t>
            </a:r>
          </a:p>
          <a:p>
            <a:pPr marL="2160000" lvl="4" indent="-216000">
              <a:spcBef>
                <a:spcPts val="283"/>
              </a:spcBef>
              <a:buClr>
                <a:srgbClr val="000000"/>
              </a:buClr>
              <a:buSzPct val="45000"/>
              <a:buFont typeface="Wingdings" charset="2"/>
              <a:buChar char=""/>
            </a:pPr>
            <a:r>
              <a:rPr lang="bg-BG" sz="2000" b="0" strike="noStrike" spc="-1">
                <a:latin typeface="Arial"/>
              </a:rPr>
              <a:t>Fifth Outline Level</a:t>
            </a:r>
          </a:p>
          <a:p>
            <a:pPr marL="2592000" lvl="5" indent="-216000">
              <a:spcBef>
                <a:spcPts val="283"/>
              </a:spcBef>
              <a:buClr>
                <a:srgbClr val="000000"/>
              </a:buClr>
              <a:buSzPct val="45000"/>
              <a:buFont typeface="Wingdings" charset="2"/>
              <a:buChar char=""/>
            </a:pPr>
            <a:r>
              <a:rPr lang="bg-BG" sz="2000" b="0" strike="noStrike" spc="-1">
                <a:latin typeface="Arial"/>
              </a:rPr>
              <a:t>Sixth Outline Level</a:t>
            </a:r>
          </a:p>
          <a:p>
            <a:pPr marL="3024000" lvl="6" indent="-216000">
              <a:spcBef>
                <a:spcPts val="283"/>
              </a:spcBef>
              <a:buClr>
                <a:srgbClr val="000000"/>
              </a:buClr>
              <a:buSzPct val="45000"/>
              <a:buFont typeface="Wingdings" charset="2"/>
              <a:buChar char=""/>
            </a:pPr>
            <a:r>
              <a:rPr lang="bg-BG"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1048680" y="1818000"/>
            <a:ext cx="10605240" cy="237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bg-BG" sz="4400" b="1" strike="noStrike" cap="all" spc="137">
                <a:solidFill>
                  <a:srgbClr val="099BDD"/>
                </a:solidFill>
                <a:latin typeface="Corbel"/>
                <a:ea typeface="DejaVu Sans"/>
              </a:rPr>
              <a:t>Innovative School in Bulgaria - perspectives and problems to solve</a:t>
            </a:r>
            <a:endParaRPr lang="bg-BG" sz="4400" b="0" strike="noStrike" spc="-1">
              <a:latin typeface="Arial"/>
            </a:endParaRPr>
          </a:p>
        </p:txBody>
      </p:sp>
      <p:sp>
        <p:nvSpPr>
          <p:cNvPr id="85" name="CustomShape 2"/>
          <p:cNvSpPr/>
          <p:nvPr/>
        </p:nvSpPr>
        <p:spPr>
          <a:xfrm>
            <a:off x="1670400" y="4194000"/>
            <a:ext cx="9142200" cy="185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1199"/>
              </a:spcBef>
              <a:spcAft>
                <a:spcPts val="201"/>
              </a:spcAft>
            </a:pPr>
            <a:r>
              <a:rPr lang="bg-BG" sz="3200" b="0" strike="noStrike" spc="-1">
                <a:solidFill>
                  <a:srgbClr val="FFFFFF"/>
                </a:solidFill>
                <a:latin typeface="Corbel"/>
                <a:ea typeface="DejaVu Sans"/>
              </a:rPr>
              <a:t>INNOVATION: DRIVING FORCES AND GOALS: INNOVATION VERSUS CHANGE</a:t>
            </a:r>
            <a:endParaRPr lang="bg-BG" sz="3200" b="0" strike="noStrike" spc="-1">
              <a:latin typeface="Arial"/>
            </a:endParaRPr>
          </a:p>
          <a:p>
            <a:pPr algn="ctr">
              <a:lnSpc>
                <a:spcPct val="100000"/>
              </a:lnSpc>
              <a:spcBef>
                <a:spcPts val="1199"/>
              </a:spcBef>
              <a:spcAft>
                <a:spcPts val="201"/>
              </a:spcAft>
            </a:pPr>
            <a:r>
              <a:rPr lang="bg-BG" sz="3200" b="0" strike="noStrike" spc="-1">
                <a:solidFill>
                  <a:srgbClr val="FFFFFF"/>
                </a:solidFill>
                <a:latin typeface="Corbel"/>
                <a:ea typeface="DejaVu Sans"/>
              </a:rPr>
              <a:t>Sofia, Bulgaria, 27 – 29 March 2019</a:t>
            </a:r>
            <a:endParaRPr lang="bg-BG" sz="32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0" y="170640"/>
            <a:ext cx="10985040" cy="1620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bg-BG" sz="4000" b="1" strike="noStrike" cap="all" spc="-1">
                <a:solidFill>
                  <a:srgbClr val="099BDD"/>
                </a:solidFill>
                <a:latin typeface="Corbel"/>
                <a:ea typeface="DejaVu Sans"/>
              </a:rPr>
              <a:t>the First step was already done!</a:t>
            </a:r>
            <a:endParaRPr lang="bg-BG" sz="4000" b="0" strike="noStrike" spc="-1">
              <a:latin typeface="Arial"/>
            </a:endParaRPr>
          </a:p>
        </p:txBody>
      </p:sp>
      <p:sp>
        <p:nvSpPr>
          <p:cNvPr id="134" name="CustomShape 2"/>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pic>
        <p:nvPicPr>
          <p:cNvPr id="135" name="Content Placeholder 4"/>
          <p:cNvPicPr/>
          <p:nvPr/>
        </p:nvPicPr>
        <p:blipFill>
          <a:blip r:embed="rId3"/>
          <a:stretch/>
        </p:blipFill>
        <p:spPr>
          <a:xfrm>
            <a:off x="1477080" y="1901160"/>
            <a:ext cx="9274680" cy="4799520"/>
          </a:xfrm>
          <a:prstGeom prst="rect">
            <a:avLst/>
          </a:prstGeom>
          <a:ln>
            <a:noFill/>
          </a:ln>
          <a:effectLst>
            <a:softEdge rad="112500"/>
          </a:effectLst>
        </p:spPr>
      </p:pic>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5"/>
                                        </p:tgtEl>
                                        <p:attrNameLst>
                                          <p:attrName>style.visibility</p:attrName>
                                        </p:attrNameLst>
                                      </p:cBhvr>
                                      <p:to>
                                        <p:strVal val="visible"/>
                                      </p:to>
                                    </p:set>
                                    <p:anim calcmode="lin" valueType="str">
                                      <p:cBhvr additive="repl">
                                        <p:cTn id="7" dur="500" fill="hold"/>
                                        <p:tgtEl>
                                          <p:spTgt spid="135"/>
                                        </p:tgtEl>
                                      </p:cBhvr>
                                      <p:tavLst>
                                        <p:tav tm="100000">
                                          <p:val>
                                            <p:strVal val="width"/>
                                          </p:val>
                                        </p:tav>
                                      </p:tavLst>
                                    </p:anim>
                                    <p:anim calcmode="lin" valueType="str">
                                      <p:cBhvr additive="repl">
                                        <p:cTn id="8" dur="500" fill="hold"/>
                                        <p:tgtEl>
                                          <p:spTgt spid="135"/>
                                        </p:tgtEl>
                                      </p:cBhvr>
                                      <p:tavLst>
                                        <p:tav tm="100000">
                                          <p:val>
                                            <p:strVal val="height"/>
                                          </p:val>
                                        </p:tav>
                                      </p:tavLst>
                                    </p:anim>
                                    <p:animEffect transition="in" filter="fade">
                                      <p:cBhvr additive="repl">
                                        <p:cTn id="9" dur="5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0" y="172440"/>
            <a:ext cx="9782280" cy="163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bg-BG" sz="4000" b="1" strike="noStrike" cap="all" spc="-1">
                <a:solidFill>
                  <a:srgbClr val="099BDD"/>
                </a:solidFill>
                <a:latin typeface="Corbel"/>
                <a:ea typeface="DejaVu Sans"/>
              </a:rPr>
              <a:t>Some facts upfront</a:t>
            </a:r>
            <a:endParaRPr lang="bg-BG" sz="4000" b="0" strike="noStrike" spc="-1">
              <a:latin typeface="Arial"/>
            </a:endParaRPr>
          </a:p>
        </p:txBody>
      </p:sp>
      <p:sp>
        <p:nvSpPr>
          <p:cNvPr id="87" name="CustomShape 2"/>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pic>
        <p:nvPicPr>
          <p:cNvPr id="88" name="Picture 7"/>
          <p:cNvPicPr/>
          <p:nvPr/>
        </p:nvPicPr>
        <p:blipFill>
          <a:blip r:embed="rId3"/>
          <a:stretch/>
        </p:blipFill>
        <p:spPr>
          <a:xfrm>
            <a:off x="6495120" y="2700360"/>
            <a:ext cx="5155200" cy="2760840"/>
          </a:xfrm>
          <a:prstGeom prst="rect">
            <a:avLst/>
          </a:prstGeom>
          <a:ln>
            <a:noFill/>
          </a:ln>
          <a:effectLst>
            <a:outerShdw blurRad="292100" dist="139700" dir="2700000" algn="tl" rotWithShape="0">
              <a:srgbClr val="333333">
                <a:alpha val="65000"/>
              </a:srgbClr>
            </a:outerShdw>
          </a:effectLst>
        </p:spPr>
      </p:pic>
      <p:pic>
        <p:nvPicPr>
          <p:cNvPr id="89" name="Picture 8"/>
          <p:cNvPicPr/>
          <p:nvPr/>
        </p:nvPicPr>
        <p:blipFill>
          <a:blip r:embed="rId4"/>
          <a:stretch/>
        </p:blipFill>
        <p:spPr>
          <a:xfrm>
            <a:off x="6481800" y="2697120"/>
            <a:ext cx="5193000" cy="2759400"/>
          </a:xfrm>
          <a:prstGeom prst="rect">
            <a:avLst/>
          </a:prstGeom>
          <a:ln>
            <a:noFill/>
          </a:ln>
          <a:effectLst>
            <a:outerShdw blurRad="292100" dist="139700" dir="2700000" algn="tl" rotWithShape="0">
              <a:srgbClr val="333333">
                <a:alpha val="65000"/>
              </a:srgbClr>
            </a:outerShdw>
          </a:effectLst>
        </p:spPr>
      </p:pic>
      <p:pic>
        <p:nvPicPr>
          <p:cNvPr id="90" name="Picture 9"/>
          <p:cNvPicPr/>
          <p:nvPr/>
        </p:nvPicPr>
        <p:blipFill>
          <a:blip r:embed="rId5"/>
          <a:stretch/>
        </p:blipFill>
        <p:spPr>
          <a:xfrm>
            <a:off x="6476400" y="2697120"/>
            <a:ext cx="5188320" cy="2759400"/>
          </a:xfrm>
          <a:prstGeom prst="rect">
            <a:avLst/>
          </a:prstGeom>
          <a:ln>
            <a:noFill/>
          </a:ln>
          <a:effectLst>
            <a:outerShdw blurRad="292100" dist="139700" dir="2700000" algn="tl" rotWithShape="0">
              <a:srgbClr val="333333">
                <a:alpha val="65000"/>
              </a:srgbClr>
            </a:outerShdw>
          </a:effectLst>
        </p:spPr>
      </p:pic>
      <p:sp>
        <p:nvSpPr>
          <p:cNvPr id="91" name="CustomShape 3"/>
          <p:cNvSpPr/>
          <p:nvPr/>
        </p:nvSpPr>
        <p:spPr>
          <a:xfrm>
            <a:off x="288000" y="2618280"/>
            <a:ext cx="5469480" cy="83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20000"/>
              </a:lnSpc>
              <a:spcAft>
                <a:spcPts val="700"/>
              </a:spcAft>
              <a:buClr>
                <a:srgbClr val="000000"/>
              </a:buClr>
              <a:buFont typeface="Arial"/>
              <a:buChar char="•"/>
            </a:pPr>
            <a:r>
              <a:rPr lang="bg-BG" sz="2000" b="0" strike="noStrike" spc="-1">
                <a:solidFill>
                  <a:srgbClr val="000000"/>
                </a:solidFill>
                <a:latin typeface="Arial"/>
                <a:ea typeface="Microsoft YaHei"/>
              </a:rPr>
              <a:t>We currently have out 294 schools with innovative status from 2383</a:t>
            </a:r>
            <a:endParaRPr lang="bg-BG" sz="2000" b="0" strike="noStrike" spc="-1">
              <a:latin typeface="Arial"/>
            </a:endParaRPr>
          </a:p>
        </p:txBody>
      </p:sp>
      <p:sp>
        <p:nvSpPr>
          <p:cNvPr id="92" name="CustomShape 4"/>
          <p:cNvSpPr/>
          <p:nvPr/>
        </p:nvSpPr>
        <p:spPr>
          <a:xfrm>
            <a:off x="283680" y="3841560"/>
            <a:ext cx="5325480" cy="76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000000"/>
              </a:buClr>
              <a:buFont typeface="Arial"/>
              <a:buChar char="•"/>
            </a:pPr>
            <a:r>
              <a:rPr lang="bg-BG" sz="2000" b="0" strike="noStrike" spc="-1">
                <a:solidFill>
                  <a:srgbClr val="000000"/>
                </a:solidFill>
                <a:latin typeface="Arial"/>
                <a:ea typeface="Microsoft YaHei"/>
              </a:rPr>
              <a:t>We can expect about 500-550 innovative schools</a:t>
            </a:r>
            <a:endParaRPr lang="bg-BG" sz="2000" b="0" strike="noStrike" spc="-1">
              <a:latin typeface="Arial"/>
            </a:endParaRPr>
          </a:p>
        </p:txBody>
      </p:sp>
      <p:sp>
        <p:nvSpPr>
          <p:cNvPr id="93" name="CustomShape 5"/>
          <p:cNvSpPr/>
          <p:nvPr/>
        </p:nvSpPr>
        <p:spPr>
          <a:xfrm>
            <a:off x="278640" y="4912560"/>
            <a:ext cx="5253480" cy="76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000000"/>
              </a:buClr>
              <a:buFont typeface="Arial"/>
              <a:buChar char="•"/>
            </a:pPr>
            <a:r>
              <a:rPr lang="bg-BG" sz="2000" b="0" strike="noStrike" spc="-1">
                <a:solidFill>
                  <a:srgbClr val="000000"/>
                </a:solidFill>
                <a:latin typeface="Arial"/>
                <a:ea typeface="DejaVu Sans"/>
              </a:rPr>
              <a:t>We have 100% monitoring</a:t>
            </a:r>
            <a:endParaRPr lang="bg-BG" sz="2000" b="0" strike="noStrike" spc="-1">
              <a:latin typeface="Arial"/>
            </a:endParaRPr>
          </a:p>
        </p:txBody>
      </p:sp>
    </p:spTree>
  </p:cSld>
  <p:clrMapOvr>
    <a:masterClrMapping/>
  </p:clrMapOvr>
  <p:transition spd="med">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anim calcmode="lin" valueType="str">
                                      <p:cBhvr additive="repl">
                                        <p:cTn id="7" dur="500" fill="hold"/>
                                        <p:tgtEl>
                                          <p:spTgt spid="91"/>
                                        </p:tgtEl>
                                      </p:cBhvr>
                                      <p:tavLst>
                                        <p:tav tm="100000">
                                          <p:val>
                                            <p:strVal val="width"/>
                                          </p:val>
                                        </p:tav>
                                      </p:tavLst>
                                    </p:anim>
                                    <p:anim calcmode="lin" valueType="str">
                                      <p:cBhvr additive="repl">
                                        <p:cTn id="8" dur="500" fill="hold"/>
                                        <p:tgtEl>
                                          <p:spTgt spid="91"/>
                                        </p:tgtEl>
                                      </p:cBhvr>
                                      <p:tavLst>
                                        <p:tav tm="100000">
                                          <p:val>
                                            <p:strVal val="height"/>
                                          </p:val>
                                        </p:tav>
                                      </p:tavLst>
                                    </p:anim>
                                    <p:animEffect transition="in" filter="fade">
                                      <p:cBhvr additive="repl">
                                        <p:cTn id="9" dur="500"/>
                                        <p:tgtEl>
                                          <p:spTgt spid="91"/>
                                        </p:tgtEl>
                                      </p:cBhvr>
                                    </p:animEffect>
                                  </p:childTnLst>
                                </p:cTn>
                              </p:par>
                              <p:par>
                                <p:cTn id="10" presetID="53" presetClass="entr" presetSubtype="16" fill="hold" nodeType="withEffect">
                                  <p:stCondLst>
                                    <p:cond delay="0"/>
                                  </p:stCondLst>
                                  <p:childTnLst>
                                    <p:set>
                                      <p:cBhvr>
                                        <p:cTn id="11" dur="1" fill="hold">
                                          <p:stCondLst>
                                            <p:cond delay="0"/>
                                          </p:stCondLst>
                                        </p:cTn>
                                        <p:tgtEl>
                                          <p:spTgt spid="88"/>
                                        </p:tgtEl>
                                        <p:attrNameLst>
                                          <p:attrName>style.visibility</p:attrName>
                                        </p:attrNameLst>
                                      </p:cBhvr>
                                      <p:to>
                                        <p:strVal val="visible"/>
                                      </p:to>
                                    </p:set>
                                    <p:anim calcmode="lin" valueType="str">
                                      <p:cBhvr additive="repl">
                                        <p:cTn id="12" dur="500" fill="hold"/>
                                        <p:tgtEl>
                                          <p:spTgt spid="88"/>
                                        </p:tgtEl>
                                      </p:cBhvr>
                                      <p:tavLst>
                                        <p:tav tm="100000">
                                          <p:val>
                                            <p:strVal val="width"/>
                                          </p:val>
                                        </p:tav>
                                      </p:tavLst>
                                    </p:anim>
                                    <p:anim calcmode="lin" valueType="str">
                                      <p:cBhvr additive="repl">
                                        <p:cTn id="13" dur="500" fill="hold"/>
                                        <p:tgtEl>
                                          <p:spTgt spid="88"/>
                                        </p:tgtEl>
                                      </p:cBhvr>
                                      <p:tavLst>
                                        <p:tav tm="100000">
                                          <p:val>
                                            <p:strVal val="height"/>
                                          </p:val>
                                        </p:tav>
                                      </p:tavLst>
                                    </p:anim>
                                    <p:animEffect transition="in" filter="fade">
                                      <p:cBhvr additive="repl">
                                        <p:cTn id="14" dur="500"/>
                                        <p:tgtEl>
                                          <p:spTgt spid="8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92"/>
                                        </p:tgtEl>
                                        <p:attrNameLst>
                                          <p:attrName>style.visibility</p:attrName>
                                        </p:attrNameLst>
                                      </p:cBhvr>
                                      <p:to>
                                        <p:strVal val="visible"/>
                                      </p:to>
                                    </p:set>
                                    <p:anim calcmode="lin" valueType="str">
                                      <p:cBhvr additive="repl">
                                        <p:cTn id="19" dur="500" fill="hold"/>
                                        <p:tgtEl>
                                          <p:spTgt spid="92"/>
                                        </p:tgtEl>
                                      </p:cBhvr>
                                      <p:tavLst>
                                        <p:tav tm="100000">
                                          <p:val>
                                            <p:strVal val="width"/>
                                          </p:val>
                                        </p:tav>
                                      </p:tavLst>
                                    </p:anim>
                                    <p:anim calcmode="lin" valueType="str">
                                      <p:cBhvr additive="repl">
                                        <p:cTn id="20" dur="500" fill="hold"/>
                                        <p:tgtEl>
                                          <p:spTgt spid="92"/>
                                        </p:tgtEl>
                                      </p:cBhvr>
                                      <p:tavLst>
                                        <p:tav tm="100000">
                                          <p:val>
                                            <p:strVal val="height"/>
                                          </p:val>
                                        </p:tav>
                                      </p:tavLst>
                                    </p:anim>
                                    <p:animEffect transition="in" filter="fade">
                                      <p:cBhvr additive="repl">
                                        <p:cTn id="21" dur="500"/>
                                        <p:tgtEl>
                                          <p:spTgt spid="92"/>
                                        </p:tgtEl>
                                      </p:cBhvr>
                                    </p:animEffect>
                                  </p:childTnLst>
                                </p:cTn>
                              </p:par>
                              <p:par>
                                <p:cTn id="22" presetID="53" presetClass="entr" presetSubtype="16" fill="hold" nodeType="withEffect">
                                  <p:stCondLst>
                                    <p:cond delay="0"/>
                                  </p:stCondLst>
                                  <p:childTnLst>
                                    <p:set>
                                      <p:cBhvr>
                                        <p:cTn id="23" dur="1" fill="hold">
                                          <p:stCondLst>
                                            <p:cond delay="0"/>
                                          </p:stCondLst>
                                        </p:cTn>
                                        <p:tgtEl>
                                          <p:spTgt spid="89"/>
                                        </p:tgtEl>
                                        <p:attrNameLst>
                                          <p:attrName>style.visibility</p:attrName>
                                        </p:attrNameLst>
                                      </p:cBhvr>
                                      <p:to>
                                        <p:strVal val="visible"/>
                                      </p:to>
                                    </p:set>
                                    <p:anim calcmode="lin" valueType="str">
                                      <p:cBhvr additive="repl">
                                        <p:cTn id="24" dur="500" fill="hold"/>
                                        <p:tgtEl>
                                          <p:spTgt spid="89"/>
                                        </p:tgtEl>
                                      </p:cBhvr>
                                      <p:tavLst>
                                        <p:tav tm="100000">
                                          <p:val>
                                            <p:strVal val="width"/>
                                          </p:val>
                                        </p:tav>
                                      </p:tavLst>
                                    </p:anim>
                                    <p:anim calcmode="lin" valueType="str">
                                      <p:cBhvr additive="repl">
                                        <p:cTn id="25" dur="500" fill="hold"/>
                                        <p:tgtEl>
                                          <p:spTgt spid="89"/>
                                        </p:tgtEl>
                                      </p:cBhvr>
                                      <p:tavLst>
                                        <p:tav tm="100000">
                                          <p:val>
                                            <p:strVal val="height"/>
                                          </p:val>
                                        </p:tav>
                                      </p:tavLst>
                                    </p:anim>
                                    <p:animEffect transition="in" filter="fade">
                                      <p:cBhvr additive="repl">
                                        <p:cTn id="26" dur="500"/>
                                        <p:tgtEl>
                                          <p:spTgt spid="89"/>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93"/>
                                        </p:tgtEl>
                                        <p:attrNameLst>
                                          <p:attrName>style.visibility</p:attrName>
                                        </p:attrNameLst>
                                      </p:cBhvr>
                                      <p:to>
                                        <p:strVal val="visible"/>
                                      </p:to>
                                    </p:set>
                                    <p:anim calcmode="lin" valueType="str">
                                      <p:cBhvr additive="repl">
                                        <p:cTn id="31" dur="500" fill="hold"/>
                                        <p:tgtEl>
                                          <p:spTgt spid="93"/>
                                        </p:tgtEl>
                                      </p:cBhvr>
                                      <p:tavLst>
                                        <p:tav tm="100000">
                                          <p:val>
                                            <p:strVal val="width"/>
                                          </p:val>
                                        </p:tav>
                                      </p:tavLst>
                                    </p:anim>
                                    <p:anim calcmode="lin" valueType="str">
                                      <p:cBhvr additive="repl">
                                        <p:cTn id="32" dur="500" fill="hold"/>
                                        <p:tgtEl>
                                          <p:spTgt spid="93"/>
                                        </p:tgtEl>
                                      </p:cBhvr>
                                      <p:tavLst>
                                        <p:tav tm="100000">
                                          <p:val>
                                            <p:strVal val="height"/>
                                          </p:val>
                                        </p:tav>
                                      </p:tavLst>
                                    </p:anim>
                                    <p:animEffect transition="in" filter="fade">
                                      <p:cBhvr additive="repl">
                                        <p:cTn id="33" dur="500"/>
                                        <p:tgtEl>
                                          <p:spTgt spid="93"/>
                                        </p:tgtEl>
                                      </p:cBhvr>
                                    </p:animEffect>
                                  </p:childTnLst>
                                </p:cTn>
                              </p:par>
                              <p:par>
                                <p:cTn id="34" presetID="53" presetClass="entr" presetSubtype="16" fill="hold" nodeType="withEffect">
                                  <p:stCondLst>
                                    <p:cond delay="0"/>
                                  </p:stCondLst>
                                  <p:childTnLst>
                                    <p:set>
                                      <p:cBhvr>
                                        <p:cTn id="35" dur="1" fill="hold">
                                          <p:stCondLst>
                                            <p:cond delay="0"/>
                                          </p:stCondLst>
                                        </p:cTn>
                                        <p:tgtEl>
                                          <p:spTgt spid="90"/>
                                        </p:tgtEl>
                                        <p:attrNameLst>
                                          <p:attrName>style.visibility</p:attrName>
                                        </p:attrNameLst>
                                      </p:cBhvr>
                                      <p:to>
                                        <p:strVal val="visible"/>
                                      </p:to>
                                    </p:set>
                                    <p:anim calcmode="lin" valueType="str">
                                      <p:cBhvr additive="repl">
                                        <p:cTn id="36" dur="500" fill="hold"/>
                                        <p:tgtEl>
                                          <p:spTgt spid="90"/>
                                        </p:tgtEl>
                                      </p:cBhvr>
                                      <p:tavLst>
                                        <p:tav tm="100000">
                                          <p:val>
                                            <p:strVal val="width"/>
                                          </p:val>
                                        </p:tav>
                                      </p:tavLst>
                                    </p:anim>
                                    <p:anim calcmode="lin" valueType="str">
                                      <p:cBhvr additive="repl">
                                        <p:cTn id="37" dur="500" fill="hold"/>
                                        <p:tgtEl>
                                          <p:spTgt spid="90"/>
                                        </p:tgtEl>
                                      </p:cBhvr>
                                      <p:tavLst>
                                        <p:tav tm="100000">
                                          <p:val>
                                            <p:strVal val="height"/>
                                          </p:val>
                                        </p:tav>
                                      </p:tavLst>
                                    </p:anim>
                                    <p:animEffect transition="in" filter="fade">
                                      <p:cBhvr additive="repl">
                                        <p:cTn id="38"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0" y="176040"/>
            <a:ext cx="10985040" cy="16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85000"/>
              </a:lnSpc>
            </a:pPr>
            <a:r>
              <a:rPr lang="bg-BG" sz="4000" b="1" strike="noStrike" cap="all" spc="-1">
                <a:solidFill>
                  <a:srgbClr val="099BDD"/>
                </a:solidFill>
                <a:latin typeface="Corbel"/>
                <a:ea typeface="DejaVu Sans"/>
              </a:rPr>
              <a:t>Conclusions: school LEVEL</a:t>
            </a:r>
            <a:endParaRPr lang="bg-BG" sz="4000" b="0" strike="noStrike" spc="-1">
              <a:latin typeface="Arial"/>
            </a:endParaRPr>
          </a:p>
        </p:txBody>
      </p:sp>
      <p:sp>
        <p:nvSpPr>
          <p:cNvPr id="95" name="CustomShape 2"/>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sp>
        <p:nvSpPr>
          <p:cNvPr id="96" name="CustomShape 3"/>
          <p:cNvSpPr/>
          <p:nvPr/>
        </p:nvSpPr>
        <p:spPr>
          <a:xfrm>
            <a:off x="360000" y="2094480"/>
            <a:ext cx="5423040" cy="127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buClr>
                <a:srgbClr val="FFFFFF"/>
              </a:buClr>
              <a:buFont typeface="Arial"/>
              <a:buChar char="•"/>
            </a:pPr>
            <a:r>
              <a:rPr lang="bg-BG" sz="2000" b="0" strike="noStrike" spc="-1">
                <a:solidFill>
                  <a:srgbClr val="FFFFFF"/>
                </a:solidFill>
                <a:latin typeface="Arial"/>
                <a:ea typeface="Microsoft YaHei"/>
              </a:rPr>
              <a:t>Usually, it has a higher number of students than the country average, and this means a larger budget;</a:t>
            </a:r>
            <a:endParaRPr lang="bg-BG" sz="2000" b="0" strike="noStrike" spc="-1">
              <a:latin typeface="Arial"/>
            </a:endParaRPr>
          </a:p>
        </p:txBody>
      </p:sp>
      <p:sp>
        <p:nvSpPr>
          <p:cNvPr id="97" name="CustomShape 4"/>
          <p:cNvSpPr/>
          <p:nvPr/>
        </p:nvSpPr>
        <p:spPr>
          <a:xfrm>
            <a:off x="360000" y="3440520"/>
            <a:ext cx="5423040" cy="1047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spcAft>
                <a:spcPts val="700"/>
              </a:spcAft>
              <a:buClr>
                <a:srgbClr val="FFFFFF"/>
              </a:buClr>
              <a:buFont typeface="Arial"/>
              <a:buChar char="•"/>
            </a:pPr>
            <a:r>
              <a:rPr lang="bg-BG" sz="2000" b="0" strike="noStrike" spc="-1">
                <a:solidFill>
                  <a:srgbClr val="FFFFFF"/>
                </a:solidFill>
                <a:latin typeface="Arial"/>
                <a:ea typeface="Microsoft YaHei"/>
              </a:rPr>
              <a:t>We find more often the presence of active parental advisory boards;</a:t>
            </a:r>
            <a:endParaRPr lang="bg-BG" sz="2000" b="0" strike="noStrike" spc="-1">
              <a:latin typeface="Arial"/>
            </a:endParaRPr>
          </a:p>
        </p:txBody>
      </p:sp>
      <p:sp>
        <p:nvSpPr>
          <p:cNvPr id="98" name="CustomShape 5"/>
          <p:cNvSpPr/>
          <p:nvPr/>
        </p:nvSpPr>
        <p:spPr>
          <a:xfrm>
            <a:off x="360000" y="4489920"/>
            <a:ext cx="5423040" cy="923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spcAft>
                <a:spcPts val="700"/>
              </a:spcAft>
              <a:buClr>
                <a:srgbClr val="FFFFFF"/>
              </a:buClr>
              <a:buFont typeface="Arial"/>
              <a:buChar char="•"/>
            </a:pPr>
            <a:r>
              <a:rPr lang="bg-BG" sz="2000" b="0" strike="noStrike" spc="-1">
                <a:solidFill>
                  <a:srgbClr val="FFFFFF"/>
                </a:solidFill>
                <a:latin typeface="Arial"/>
                <a:ea typeface="Microsoft YaHei"/>
              </a:rPr>
              <a:t>It does not suffer from a shortage of English and Informatics teachers;</a:t>
            </a:r>
            <a:endParaRPr lang="bg-BG" sz="2000" b="0" strike="noStrike" spc="-1">
              <a:latin typeface="Arial"/>
            </a:endParaRPr>
          </a:p>
        </p:txBody>
      </p:sp>
      <p:sp>
        <p:nvSpPr>
          <p:cNvPr id="99" name="CustomShape 6"/>
          <p:cNvSpPr/>
          <p:nvPr/>
        </p:nvSpPr>
        <p:spPr>
          <a:xfrm>
            <a:off x="360000" y="5499000"/>
            <a:ext cx="5354640" cy="1100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spcAft>
                <a:spcPts val="700"/>
              </a:spcAft>
              <a:buClr>
                <a:srgbClr val="FFFFFF"/>
              </a:buClr>
              <a:buFont typeface="Arial"/>
              <a:buChar char="•"/>
            </a:pPr>
            <a:r>
              <a:rPr lang="bg-BG" sz="2000" b="0" strike="noStrike" spc="-1">
                <a:solidFill>
                  <a:srgbClr val="FFFFFF"/>
                </a:solidFill>
                <a:latin typeface="Arial"/>
                <a:ea typeface="Microsoft YaHei"/>
              </a:rPr>
              <a:t>In external evaluations, the score of the students from innovative schools are higher;</a:t>
            </a:r>
            <a:endParaRPr lang="bg-BG" sz="2000" b="0" strike="noStrike" spc="-1">
              <a:latin typeface="Arial"/>
            </a:endParaRPr>
          </a:p>
        </p:txBody>
      </p:sp>
      <p:pic>
        <p:nvPicPr>
          <p:cNvPr id="100" name="Picture 8"/>
          <p:cNvPicPr/>
          <p:nvPr/>
        </p:nvPicPr>
        <p:blipFill>
          <a:blip r:embed="rId3"/>
          <a:stretch/>
        </p:blipFill>
        <p:spPr>
          <a:xfrm>
            <a:off x="6189840" y="2403000"/>
            <a:ext cx="5440320" cy="3795840"/>
          </a:xfrm>
          <a:prstGeom prst="rect">
            <a:avLst/>
          </a:prstGeom>
          <a:ln>
            <a:noFill/>
          </a:ln>
          <a:effectLst>
            <a:softEdge rad="112500"/>
          </a:effectLst>
        </p:spPr>
      </p:pic>
      <p:pic>
        <p:nvPicPr>
          <p:cNvPr id="101" name="Picture 10"/>
          <p:cNvPicPr/>
          <p:nvPr/>
        </p:nvPicPr>
        <p:blipFill>
          <a:blip r:embed="rId4"/>
          <a:stretch/>
        </p:blipFill>
        <p:spPr>
          <a:xfrm>
            <a:off x="5676840" y="2345760"/>
            <a:ext cx="6010200" cy="3853440"/>
          </a:xfrm>
          <a:prstGeom prst="rect">
            <a:avLst/>
          </a:prstGeom>
          <a:ln>
            <a:noFill/>
          </a:ln>
          <a:effectLst>
            <a:softEdge rad="112500"/>
          </a:effectLst>
        </p:spPr>
      </p:pic>
      <p:pic>
        <p:nvPicPr>
          <p:cNvPr id="102" name="Picture 9"/>
          <p:cNvPicPr/>
          <p:nvPr/>
        </p:nvPicPr>
        <p:blipFill>
          <a:blip r:embed="rId5"/>
          <a:stretch/>
        </p:blipFill>
        <p:spPr>
          <a:xfrm>
            <a:off x="5640480" y="2308320"/>
            <a:ext cx="6102000" cy="3922200"/>
          </a:xfrm>
          <a:prstGeom prst="rect">
            <a:avLst/>
          </a:prstGeom>
          <a:ln>
            <a:noFill/>
          </a:ln>
          <a:effectLst>
            <a:softEdge rad="112500"/>
          </a:effectLst>
        </p:spPr>
      </p:pic>
      <p:pic>
        <p:nvPicPr>
          <p:cNvPr id="103" name="Picture 11"/>
          <p:cNvPicPr/>
          <p:nvPr/>
        </p:nvPicPr>
        <p:blipFill>
          <a:blip r:embed="rId6"/>
          <a:stretch/>
        </p:blipFill>
        <p:spPr>
          <a:xfrm>
            <a:off x="5663160" y="2246040"/>
            <a:ext cx="6200640" cy="4046040"/>
          </a:xfrm>
          <a:prstGeom prst="rect">
            <a:avLst/>
          </a:prstGeom>
          <a:ln>
            <a:noFill/>
          </a:ln>
          <a:effectLst>
            <a:softEdge rad="112500"/>
          </a:effectLst>
        </p:spPr>
      </p:pic>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 calcmode="lin" valueType="str">
                                      <p:cBhvr additive="repl">
                                        <p:cTn id="7" dur="500" fill="hold"/>
                                        <p:tgtEl>
                                          <p:spTgt spid="96"/>
                                        </p:tgtEl>
                                      </p:cBhvr>
                                      <p:tavLst>
                                        <p:tav tm="100000">
                                          <p:val>
                                            <p:strVal val="width"/>
                                          </p:val>
                                        </p:tav>
                                      </p:tavLst>
                                    </p:anim>
                                    <p:anim calcmode="lin" valueType="str">
                                      <p:cBhvr additive="repl">
                                        <p:cTn id="8" dur="500" fill="hold"/>
                                        <p:tgtEl>
                                          <p:spTgt spid="96"/>
                                        </p:tgtEl>
                                      </p:cBhvr>
                                      <p:tavLst>
                                        <p:tav tm="100000">
                                          <p:val>
                                            <p:strVal val="height"/>
                                          </p:val>
                                        </p:tav>
                                      </p:tavLst>
                                    </p:anim>
                                    <p:animEffect transition="in" filter="fade">
                                      <p:cBhvr additive="repl">
                                        <p:cTn id="9" dur="500"/>
                                        <p:tgtEl>
                                          <p:spTgt spid="96"/>
                                        </p:tgtEl>
                                      </p:cBhvr>
                                    </p:animEffect>
                                  </p:childTnLst>
                                </p:cTn>
                              </p:par>
                              <p:par>
                                <p:cTn id="10" presetID="53" presetClass="entr" presetSubtype="16" fill="hold" nodeType="withEffect">
                                  <p:stCondLst>
                                    <p:cond delay="0"/>
                                  </p:stCondLst>
                                  <p:childTnLst>
                                    <p:set>
                                      <p:cBhvr>
                                        <p:cTn id="11" dur="1" fill="hold">
                                          <p:stCondLst>
                                            <p:cond delay="0"/>
                                          </p:stCondLst>
                                        </p:cTn>
                                        <p:tgtEl>
                                          <p:spTgt spid="100"/>
                                        </p:tgtEl>
                                        <p:attrNameLst>
                                          <p:attrName>style.visibility</p:attrName>
                                        </p:attrNameLst>
                                      </p:cBhvr>
                                      <p:to>
                                        <p:strVal val="visible"/>
                                      </p:to>
                                    </p:set>
                                    <p:anim calcmode="lin" valueType="str">
                                      <p:cBhvr additive="repl">
                                        <p:cTn id="12" dur="500" fill="hold"/>
                                        <p:tgtEl>
                                          <p:spTgt spid="100"/>
                                        </p:tgtEl>
                                      </p:cBhvr>
                                      <p:tavLst>
                                        <p:tav tm="100000">
                                          <p:val>
                                            <p:strVal val="width"/>
                                          </p:val>
                                        </p:tav>
                                      </p:tavLst>
                                    </p:anim>
                                    <p:anim calcmode="lin" valueType="str">
                                      <p:cBhvr additive="repl">
                                        <p:cTn id="13" dur="500" fill="hold"/>
                                        <p:tgtEl>
                                          <p:spTgt spid="100"/>
                                        </p:tgtEl>
                                      </p:cBhvr>
                                      <p:tavLst>
                                        <p:tav tm="100000">
                                          <p:val>
                                            <p:strVal val="height"/>
                                          </p:val>
                                        </p:tav>
                                      </p:tavLst>
                                    </p:anim>
                                    <p:animEffect transition="in" filter="fade">
                                      <p:cBhvr additive="repl">
                                        <p:cTn id="14" dur="500"/>
                                        <p:tgtEl>
                                          <p:spTgt spid="10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97"/>
                                        </p:tgtEl>
                                        <p:attrNameLst>
                                          <p:attrName>style.visibility</p:attrName>
                                        </p:attrNameLst>
                                      </p:cBhvr>
                                      <p:to>
                                        <p:strVal val="visible"/>
                                      </p:to>
                                    </p:set>
                                    <p:anim calcmode="lin" valueType="str">
                                      <p:cBhvr additive="repl">
                                        <p:cTn id="19" dur="500" fill="hold"/>
                                        <p:tgtEl>
                                          <p:spTgt spid="97"/>
                                        </p:tgtEl>
                                      </p:cBhvr>
                                      <p:tavLst>
                                        <p:tav tm="100000">
                                          <p:val>
                                            <p:strVal val="width"/>
                                          </p:val>
                                        </p:tav>
                                      </p:tavLst>
                                    </p:anim>
                                    <p:anim calcmode="lin" valueType="str">
                                      <p:cBhvr additive="repl">
                                        <p:cTn id="20" dur="500" fill="hold"/>
                                        <p:tgtEl>
                                          <p:spTgt spid="97"/>
                                        </p:tgtEl>
                                      </p:cBhvr>
                                      <p:tavLst>
                                        <p:tav tm="100000">
                                          <p:val>
                                            <p:strVal val="height"/>
                                          </p:val>
                                        </p:tav>
                                      </p:tavLst>
                                    </p:anim>
                                    <p:animEffect transition="in" filter="fade">
                                      <p:cBhvr additive="repl">
                                        <p:cTn id="21" dur="500"/>
                                        <p:tgtEl>
                                          <p:spTgt spid="97"/>
                                        </p:tgtEl>
                                      </p:cBhvr>
                                    </p:animEffect>
                                  </p:childTnLst>
                                </p:cTn>
                              </p:par>
                              <p:par>
                                <p:cTn id="22" presetID="53" presetClass="entr" presetSubtype="16" fill="hold" nodeType="withEffect">
                                  <p:stCondLst>
                                    <p:cond delay="0"/>
                                  </p:stCondLst>
                                  <p:childTnLst>
                                    <p:set>
                                      <p:cBhvr>
                                        <p:cTn id="23" dur="1" fill="hold">
                                          <p:stCondLst>
                                            <p:cond delay="0"/>
                                          </p:stCondLst>
                                        </p:cTn>
                                        <p:tgtEl>
                                          <p:spTgt spid="101"/>
                                        </p:tgtEl>
                                        <p:attrNameLst>
                                          <p:attrName>style.visibility</p:attrName>
                                        </p:attrNameLst>
                                      </p:cBhvr>
                                      <p:to>
                                        <p:strVal val="visible"/>
                                      </p:to>
                                    </p:set>
                                    <p:anim calcmode="lin" valueType="str">
                                      <p:cBhvr additive="repl">
                                        <p:cTn id="24" dur="500" fill="hold"/>
                                        <p:tgtEl>
                                          <p:spTgt spid="101"/>
                                        </p:tgtEl>
                                      </p:cBhvr>
                                      <p:tavLst>
                                        <p:tav tm="100000">
                                          <p:val>
                                            <p:strVal val="width"/>
                                          </p:val>
                                        </p:tav>
                                      </p:tavLst>
                                    </p:anim>
                                    <p:anim calcmode="lin" valueType="str">
                                      <p:cBhvr additive="repl">
                                        <p:cTn id="25" dur="500" fill="hold"/>
                                        <p:tgtEl>
                                          <p:spTgt spid="101"/>
                                        </p:tgtEl>
                                      </p:cBhvr>
                                      <p:tavLst>
                                        <p:tav tm="100000">
                                          <p:val>
                                            <p:strVal val="height"/>
                                          </p:val>
                                        </p:tav>
                                      </p:tavLst>
                                    </p:anim>
                                    <p:animEffect transition="in" filter="fade">
                                      <p:cBhvr additive="repl">
                                        <p:cTn id="26" dur="500"/>
                                        <p:tgtEl>
                                          <p:spTgt spid="101"/>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98"/>
                                        </p:tgtEl>
                                        <p:attrNameLst>
                                          <p:attrName>style.visibility</p:attrName>
                                        </p:attrNameLst>
                                      </p:cBhvr>
                                      <p:to>
                                        <p:strVal val="visible"/>
                                      </p:to>
                                    </p:set>
                                    <p:anim calcmode="lin" valueType="str">
                                      <p:cBhvr additive="repl">
                                        <p:cTn id="31" dur="500" fill="hold"/>
                                        <p:tgtEl>
                                          <p:spTgt spid="98"/>
                                        </p:tgtEl>
                                      </p:cBhvr>
                                      <p:tavLst>
                                        <p:tav tm="100000">
                                          <p:val>
                                            <p:strVal val="width"/>
                                          </p:val>
                                        </p:tav>
                                      </p:tavLst>
                                    </p:anim>
                                    <p:anim calcmode="lin" valueType="str">
                                      <p:cBhvr additive="repl">
                                        <p:cTn id="32" dur="500" fill="hold"/>
                                        <p:tgtEl>
                                          <p:spTgt spid="98"/>
                                        </p:tgtEl>
                                      </p:cBhvr>
                                      <p:tavLst>
                                        <p:tav tm="100000">
                                          <p:val>
                                            <p:strVal val="height"/>
                                          </p:val>
                                        </p:tav>
                                      </p:tavLst>
                                    </p:anim>
                                    <p:animEffect transition="in" filter="fade">
                                      <p:cBhvr additive="repl">
                                        <p:cTn id="33" dur="500"/>
                                        <p:tgtEl>
                                          <p:spTgt spid="98"/>
                                        </p:tgtEl>
                                      </p:cBhvr>
                                    </p:animEffect>
                                  </p:childTnLst>
                                </p:cTn>
                              </p:par>
                              <p:par>
                                <p:cTn id="34" presetID="53" presetClass="entr" presetSubtype="16" fill="hold" nodeType="withEffect">
                                  <p:stCondLst>
                                    <p:cond delay="0"/>
                                  </p:stCondLst>
                                  <p:childTnLst>
                                    <p:set>
                                      <p:cBhvr>
                                        <p:cTn id="35" dur="1" fill="hold">
                                          <p:stCondLst>
                                            <p:cond delay="0"/>
                                          </p:stCondLst>
                                        </p:cTn>
                                        <p:tgtEl>
                                          <p:spTgt spid="102"/>
                                        </p:tgtEl>
                                        <p:attrNameLst>
                                          <p:attrName>style.visibility</p:attrName>
                                        </p:attrNameLst>
                                      </p:cBhvr>
                                      <p:to>
                                        <p:strVal val="visible"/>
                                      </p:to>
                                    </p:set>
                                    <p:anim calcmode="lin" valueType="str">
                                      <p:cBhvr additive="repl">
                                        <p:cTn id="36" dur="500" fill="hold"/>
                                        <p:tgtEl>
                                          <p:spTgt spid="102"/>
                                        </p:tgtEl>
                                      </p:cBhvr>
                                      <p:tavLst>
                                        <p:tav tm="100000">
                                          <p:val>
                                            <p:strVal val="width"/>
                                          </p:val>
                                        </p:tav>
                                      </p:tavLst>
                                    </p:anim>
                                    <p:anim calcmode="lin" valueType="str">
                                      <p:cBhvr additive="repl">
                                        <p:cTn id="37" dur="500" fill="hold"/>
                                        <p:tgtEl>
                                          <p:spTgt spid="102"/>
                                        </p:tgtEl>
                                      </p:cBhvr>
                                      <p:tavLst>
                                        <p:tav tm="100000">
                                          <p:val>
                                            <p:strVal val="height"/>
                                          </p:val>
                                        </p:tav>
                                      </p:tavLst>
                                    </p:anim>
                                    <p:animEffect transition="in" filter="fade">
                                      <p:cBhvr additive="repl">
                                        <p:cTn id="38" dur="500"/>
                                        <p:tgtEl>
                                          <p:spTgt spid="102"/>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99"/>
                                        </p:tgtEl>
                                        <p:attrNameLst>
                                          <p:attrName>style.visibility</p:attrName>
                                        </p:attrNameLst>
                                      </p:cBhvr>
                                      <p:to>
                                        <p:strVal val="visible"/>
                                      </p:to>
                                    </p:set>
                                    <p:anim calcmode="lin" valueType="str">
                                      <p:cBhvr additive="repl">
                                        <p:cTn id="43" dur="500" fill="hold"/>
                                        <p:tgtEl>
                                          <p:spTgt spid="99"/>
                                        </p:tgtEl>
                                      </p:cBhvr>
                                      <p:tavLst>
                                        <p:tav tm="100000">
                                          <p:val>
                                            <p:strVal val="width"/>
                                          </p:val>
                                        </p:tav>
                                      </p:tavLst>
                                    </p:anim>
                                    <p:anim calcmode="lin" valueType="str">
                                      <p:cBhvr additive="repl">
                                        <p:cTn id="44" dur="500" fill="hold"/>
                                        <p:tgtEl>
                                          <p:spTgt spid="99"/>
                                        </p:tgtEl>
                                      </p:cBhvr>
                                      <p:tavLst>
                                        <p:tav tm="100000">
                                          <p:val>
                                            <p:strVal val="height"/>
                                          </p:val>
                                        </p:tav>
                                      </p:tavLst>
                                    </p:anim>
                                    <p:animEffect transition="in" filter="fade">
                                      <p:cBhvr additive="repl">
                                        <p:cTn id="45" dur="500"/>
                                        <p:tgtEl>
                                          <p:spTgt spid="99"/>
                                        </p:tgtEl>
                                      </p:cBhvr>
                                    </p:animEffect>
                                  </p:childTnLst>
                                </p:cTn>
                              </p:par>
                              <p:par>
                                <p:cTn id="46" presetID="53" presetClass="entr" presetSubtype="16" fill="hold" nodeType="withEffect">
                                  <p:stCondLst>
                                    <p:cond delay="0"/>
                                  </p:stCondLst>
                                  <p:childTnLst>
                                    <p:set>
                                      <p:cBhvr>
                                        <p:cTn id="47" dur="1" fill="hold">
                                          <p:stCondLst>
                                            <p:cond delay="0"/>
                                          </p:stCondLst>
                                        </p:cTn>
                                        <p:tgtEl>
                                          <p:spTgt spid="103"/>
                                        </p:tgtEl>
                                        <p:attrNameLst>
                                          <p:attrName>style.visibility</p:attrName>
                                        </p:attrNameLst>
                                      </p:cBhvr>
                                      <p:to>
                                        <p:strVal val="visible"/>
                                      </p:to>
                                    </p:set>
                                    <p:anim calcmode="lin" valueType="str">
                                      <p:cBhvr additive="repl">
                                        <p:cTn id="48" dur="500" fill="hold"/>
                                        <p:tgtEl>
                                          <p:spTgt spid="103"/>
                                        </p:tgtEl>
                                      </p:cBhvr>
                                      <p:tavLst>
                                        <p:tav tm="100000">
                                          <p:val>
                                            <p:strVal val="width"/>
                                          </p:val>
                                        </p:tav>
                                      </p:tavLst>
                                    </p:anim>
                                    <p:anim calcmode="lin" valueType="str">
                                      <p:cBhvr additive="repl">
                                        <p:cTn id="49" dur="500" fill="hold"/>
                                        <p:tgtEl>
                                          <p:spTgt spid="103"/>
                                        </p:tgtEl>
                                      </p:cBhvr>
                                      <p:tavLst>
                                        <p:tav tm="100000">
                                          <p:val>
                                            <p:strVal val="height"/>
                                          </p:val>
                                        </p:tav>
                                      </p:tavLst>
                                    </p:anim>
                                    <p:animEffect transition="in" filter="fade">
                                      <p:cBhvr additive="repl">
                                        <p:cTn id="50"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sp>
        <p:nvSpPr>
          <p:cNvPr id="105" name="CustomShape 2"/>
          <p:cNvSpPr/>
          <p:nvPr/>
        </p:nvSpPr>
        <p:spPr>
          <a:xfrm>
            <a:off x="347400" y="2518200"/>
            <a:ext cx="5332320" cy="240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buClr>
                <a:srgbClr val="FFFFFF"/>
              </a:buClr>
              <a:buFont typeface="Arial"/>
              <a:buChar char="•"/>
            </a:pPr>
            <a:r>
              <a:rPr lang="bg-BG" sz="2000" b="0" strike="noStrike" spc="-1">
                <a:solidFill>
                  <a:srgbClr val="FFFFFF"/>
                </a:solidFill>
                <a:latin typeface="Arial"/>
                <a:ea typeface="Microsoft YaHei"/>
              </a:rPr>
              <a:t>Innovative schools have students with higher socioeconomic status; </a:t>
            </a:r>
            <a:endParaRPr lang="bg-BG" sz="2000" b="0" strike="noStrike" spc="-1">
              <a:latin typeface="Arial"/>
            </a:endParaRPr>
          </a:p>
          <a:p>
            <a:pPr>
              <a:lnSpc>
                <a:spcPct val="120000"/>
              </a:lnSpc>
            </a:pPr>
            <a:endParaRPr lang="bg-BG" sz="2000" b="0" strike="noStrike" spc="-1">
              <a:latin typeface="Arial"/>
            </a:endParaRPr>
          </a:p>
          <a:p>
            <a:pPr marL="611280" indent="-341280">
              <a:lnSpc>
                <a:spcPct val="120000"/>
              </a:lnSpc>
              <a:buClr>
                <a:srgbClr val="FFFFFF"/>
              </a:buClr>
              <a:buFont typeface="Arial"/>
              <a:buChar char="•"/>
            </a:pPr>
            <a:r>
              <a:rPr lang="bg-BG" sz="2000" b="0" strike="noStrike" spc="-1">
                <a:solidFill>
                  <a:srgbClr val="FFFFFF"/>
                </a:solidFill>
                <a:latin typeface="Arial"/>
                <a:ea typeface="Microsoft YaHei"/>
              </a:rPr>
              <a:t>In general, innovative schools are concentrated in richer municipalities and wealthier areas.</a:t>
            </a:r>
            <a:endParaRPr lang="bg-BG" sz="2000" b="0" strike="noStrike" spc="-1">
              <a:latin typeface="Arial"/>
            </a:endParaRPr>
          </a:p>
          <a:p>
            <a:pPr>
              <a:lnSpc>
                <a:spcPct val="120000"/>
              </a:lnSpc>
            </a:pPr>
            <a:endParaRPr lang="bg-BG" sz="2000" b="0" strike="noStrike" spc="-1">
              <a:latin typeface="Arial"/>
            </a:endParaRPr>
          </a:p>
        </p:txBody>
      </p:sp>
      <p:sp>
        <p:nvSpPr>
          <p:cNvPr id="106" name="CustomShape 3"/>
          <p:cNvSpPr/>
          <p:nvPr/>
        </p:nvSpPr>
        <p:spPr>
          <a:xfrm>
            <a:off x="347400" y="5146200"/>
            <a:ext cx="5332320" cy="1047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spcAft>
                <a:spcPts val="700"/>
              </a:spcAft>
              <a:buClr>
                <a:srgbClr val="FFFFFF"/>
              </a:buClr>
              <a:buFont typeface="Arial"/>
              <a:buChar char="•"/>
            </a:pPr>
            <a:r>
              <a:rPr lang="bg-BG" sz="2000" b="0" strike="noStrike" spc="-1">
                <a:solidFill>
                  <a:srgbClr val="FFFFFF"/>
                </a:solidFill>
                <a:latin typeface="Arial"/>
                <a:ea typeface="Microsoft YaHei"/>
              </a:rPr>
              <a:t>64% profiled high schools against 9% from vocational schools</a:t>
            </a:r>
            <a:endParaRPr lang="bg-BG" sz="2000" b="0" strike="noStrike" spc="-1">
              <a:latin typeface="Arial"/>
            </a:endParaRPr>
          </a:p>
        </p:txBody>
      </p:sp>
      <p:pic>
        <p:nvPicPr>
          <p:cNvPr id="107" name="Picture 2"/>
          <p:cNvPicPr/>
          <p:nvPr/>
        </p:nvPicPr>
        <p:blipFill>
          <a:blip r:embed="rId3"/>
          <a:stretch/>
        </p:blipFill>
        <p:spPr>
          <a:xfrm>
            <a:off x="5940360" y="2364480"/>
            <a:ext cx="5951880" cy="3719160"/>
          </a:xfrm>
          <a:prstGeom prst="rect">
            <a:avLst/>
          </a:prstGeom>
          <a:ln>
            <a:noFill/>
          </a:ln>
          <a:effectLst>
            <a:softEdge rad="112500"/>
          </a:effectLst>
        </p:spPr>
      </p:pic>
      <p:sp>
        <p:nvSpPr>
          <p:cNvPr id="108" name="CustomShape 4"/>
          <p:cNvSpPr/>
          <p:nvPr/>
        </p:nvSpPr>
        <p:spPr>
          <a:xfrm>
            <a:off x="0" y="176040"/>
            <a:ext cx="10985040" cy="16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85000"/>
              </a:lnSpc>
            </a:pPr>
            <a:r>
              <a:rPr lang="bg-BG" sz="4000" b="1" strike="noStrike" cap="all" spc="-1">
                <a:solidFill>
                  <a:srgbClr val="099BDD"/>
                </a:solidFill>
                <a:latin typeface="Corbel"/>
                <a:ea typeface="DejaVu Sans"/>
              </a:rPr>
              <a:t>Conclusions: school LEVEL</a:t>
            </a:r>
            <a:endParaRPr lang="bg-BG" sz="40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5"/>
                                        </p:tgtEl>
                                        <p:attrNameLst>
                                          <p:attrName>style.visibility</p:attrName>
                                        </p:attrNameLst>
                                      </p:cBhvr>
                                      <p:to>
                                        <p:strVal val="visible"/>
                                      </p:to>
                                    </p:set>
                                    <p:anim calcmode="lin" valueType="str">
                                      <p:cBhvr additive="repl">
                                        <p:cTn id="7" dur="500" fill="hold"/>
                                        <p:tgtEl>
                                          <p:spTgt spid="105"/>
                                        </p:tgtEl>
                                      </p:cBhvr>
                                      <p:tavLst>
                                        <p:tav tm="100000">
                                          <p:val>
                                            <p:strVal val="width"/>
                                          </p:val>
                                        </p:tav>
                                      </p:tavLst>
                                    </p:anim>
                                    <p:anim calcmode="lin" valueType="str">
                                      <p:cBhvr additive="repl">
                                        <p:cTn id="8" dur="500" fill="hold"/>
                                        <p:tgtEl>
                                          <p:spTgt spid="105"/>
                                        </p:tgtEl>
                                      </p:cBhvr>
                                      <p:tavLst>
                                        <p:tav tm="100000">
                                          <p:val>
                                            <p:strVal val="height"/>
                                          </p:val>
                                        </p:tav>
                                      </p:tavLst>
                                    </p:anim>
                                    <p:animEffect transition="in" filter="fade">
                                      <p:cBhvr additive="repl">
                                        <p:cTn id="9" dur="500"/>
                                        <p:tgtEl>
                                          <p:spTgt spid="105"/>
                                        </p:tgtEl>
                                      </p:cBhvr>
                                    </p:animEffect>
                                  </p:childTnLst>
                                </p:cTn>
                              </p:par>
                              <p:par>
                                <p:cTn id="10" presetID="53" presetClass="entr" presetSubtype="16" fill="hold" nodeType="withEffect">
                                  <p:stCondLst>
                                    <p:cond delay="0"/>
                                  </p:stCondLst>
                                  <p:childTnLst>
                                    <p:set>
                                      <p:cBhvr>
                                        <p:cTn id="11" dur="1" fill="hold">
                                          <p:stCondLst>
                                            <p:cond delay="0"/>
                                          </p:stCondLst>
                                        </p:cTn>
                                        <p:tgtEl>
                                          <p:spTgt spid="107"/>
                                        </p:tgtEl>
                                        <p:attrNameLst>
                                          <p:attrName>style.visibility</p:attrName>
                                        </p:attrNameLst>
                                      </p:cBhvr>
                                      <p:to>
                                        <p:strVal val="visible"/>
                                      </p:to>
                                    </p:set>
                                    <p:anim calcmode="lin" valueType="str">
                                      <p:cBhvr additive="repl">
                                        <p:cTn id="12" dur="500" fill="hold"/>
                                        <p:tgtEl>
                                          <p:spTgt spid="107"/>
                                        </p:tgtEl>
                                      </p:cBhvr>
                                      <p:tavLst>
                                        <p:tav tm="100000">
                                          <p:val>
                                            <p:strVal val="width"/>
                                          </p:val>
                                        </p:tav>
                                      </p:tavLst>
                                    </p:anim>
                                    <p:anim calcmode="lin" valueType="str">
                                      <p:cBhvr additive="repl">
                                        <p:cTn id="13" dur="500" fill="hold"/>
                                        <p:tgtEl>
                                          <p:spTgt spid="107"/>
                                        </p:tgtEl>
                                      </p:cBhvr>
                                      <p:tavLst>
                                        <p:tav tm="100000">
                                          <p:val>
                                            <p:strVal val="height"/>
                                          </p:val>
                                        </p:tav>
                                      </p:tavLst>
                                    </p:anim>
                                    <p:animEffect transition="in" filter="fade">
                                      <p:cBhvr additive="repl">
                                        <p:cTn id="14" dur="500"/>
                                        <p:tgtEl>
                                          <p:spTgt spid="107"/>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06"/>
                                        </p:tgtEl>
                                        <p:attrNameLst>
                                          <p:attrName>style.visibility</p:attrName>
                                        </p:attrNameLst>
                                      </p:cBhvr>
                                      <p:to>
                                        <p:strVal val="visible"/>
                                      </p:to>
                                    </p:set>
                                    <p:anim calcmode="lin" valueType="str">
                                      <p:cBhvr additive="repl">
                                        <p:cTn id="19" dur="500" fill="hold"/>
                                        <p:tgtEl>
                                          <p:spTgt spid="106"/>
                                        </p:tgtEl>
                                      </p:cBhvr>
                                      <p:tavLst>
                                        <p:tav tm="100000">
                                          <p:val>
                                            <p:strVal val="width"/>
                                          </p:val>
                                        </p:tav>
                                      </p:tavLst>
                                    </p:anim>
                                    <p:anim calcmode="lin" valueType="str">
                                      <p:cBhvr additive="repl">
                                        <p:cTn id="20" dur="500" fill="hold"/>
                                        <p:tgtEl>
                                          <p:spTgt spid="106"/>
                                        </p:tgtEl>
                                      </p:cBhvr>
                                      <p:tavLst>
                                        <p:tav tm="100000">
                                          <p:val>
                                            <p:strVal val="height"/>
                                          </p:val>
                                        </p:tav>
                                      </p:tavLst>
                                    </p:anim>
                                    <p:animEffect transition="in" filter="fade">
                                      <p:cBhvr additive="repl">
                                        <p:cTn id="21"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sp>
        <p:nvSpPr>
          <p:cNvPr id="110" name="CustomShape 2"/>
          <p:cNvSpPr/>
          <p:nvPr/>
        </p:nvSpPr>
        <p:spPr>
          <a:xfrm>
            <a:off x="347400" y="2054880"/>
            <a:ext cx="5283360" cy="460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68200">
              <a:lnSpc>
                <a:spcPct val="120000"/>
              </a:lnSpc>
            </a:pPr>
            <a:r>
              <a:rPr lang="bg-BG" sz="2400" b="0" strike="noStrike" spc="-1">
                <a:solidFill>
                  <a:srgbClr val="FFFFFF"/>
                </a:solidFill>
                <a:latin typeface="Arial"/>
                <a:ea typeface="Microsoft YaHei"/>
              </a:rPr>
              <a:t>The four areas of innovation:</a:t>
            </a:r>
            <a:br/>
            <a:endParaRPr lang="bg-BG" sz="2400" b="0" strike="noStrike" spc="-1">
              <a:latin typeface="Arial"/>
            </a:endParaRPr>
          </a:p>
          <a:p>
            <a:pPr marL="611280" indent="-341280">
              <a:lnSpc>
                <a:spcPct val="120000"/>
              </a:lnSpc>
              <a:buClr>
                <a:srgbClr val="FFFFFF"/>
              </a:buClr>
              <a:buFont typeface="Arial"/>
              <a:buChar char="•"/>
            </a:pPr>
            <a:r>
              <a:rPr lang="bg-BG" sz="2000" b="0" strike="noStrike" spc="-1">
                <a:solidFill>
                  <a:srgbClr val="FFFFFF"/>
                </a:solidFill>
                <a:latin typeface="Arial"/>
                <a:ea typeface="Microsoft YaHei"/>
              </a:rPr>
              <a:t>to develop and introduce innovative elements regarding the organization and / or the content of the educational process;</a:t>
            </a:r>
            <a:br/>
            <a:r>
              <a:rPr lang="bg-BG" sz="800" b="0" strike="noStrike" spc="-1">
                <a:solidFill>
                  <a:srgbClr val="FFFFFF"/>
                </a:solidFill>
                <a:latin typeface="Arial"/>
                <a:ea typeface="DejaVu Sans"/>
              </a:rPr>
              <a:t> </a:t>
            </a:r>
            <a:endParaRPr lang="bg-BG" sz="800" b="0" strike="noStrike" spc="-1">
              <a:latin typeface="Arial"/>
            </a:endParaRPr>
          </a:p>
          <a:p>
            <a:pPr marL="611280" indent="-341280">
              <a:lnSpc>
                <a:spcPct val="120000"/>
              </a:lnSpc>
              <a:buClr>
                <a:srgbClr val="FFFFFF"/>
              </a:buClr>
              <a:buFont typeface="Arial"/>
              <a:buChar char="•"/>
            </a:pPr>
            <a:r>
              <a:rPr lang="bg-BG" sz="2000" b="0" strike="noStrike" spc="-1">
                <a:solidFill>
                  <a:srgbClr val="FFFFFF"/>
                </a:solidFill>
                <a:latin typeface="Arial"/>
                <a:ea typeface="Microsoft YaHei"/>
              </a:rPr>
              <a:t>to organize in a new or improved way the school management, training and learning environment;</a:t>
            </a:r>
            <a:br/>
            <a:r>
              <a:rPr lang="bg-BG" sz="800" b="0" strike="noStrike" spc="-1">
                <a:solidFill>
                  <a:srgbClr val="FFFFFF"/>
                </a:solidFill>
                <a:latin typeface="Arial"/>
                <a:ea typeface="DejaVu Sans"/>
              </a:rPr>
              <a:t> </a:t>
            </a:r>
            <a:endParaRPr lang="bg-BG" sz="800" b="0" strike="noStrike" spc="-1">
              <a:latin typeface="Arial"/>
            </a:endParaRPr>
          </a:p>
          <a:p>
            <a:pPr marL="611280" indent="-341280">
              <a:lnSpc>
                <a:spcPct val="120000"/>
              </a:lnSpc>
              <a:buClr>
                <a:srgbClr val="FFFFFF"/>
              </a:buClr>
              <a:buFont typeface="Arial"/>
              <a:buChar char="•"/>
            </a:pPr>
            <a:r>
              <a:rPr lang="bg-BG" sz="2000" b="0" strike="noStrike" spc="-1">
                <a:solidFill>
                  <a:srgbClr val="FFFFFF"/>
                </a:solidFill>
                <a:latin typeface="Arial"/>
                <a:ea typeface="Microsoft YaHei"/>
              </a:rPr>
              <a:t>to use new teaching methods;</a:t>
            </a:r>
            <a:br/>
            <a:r>
              <a:rPr lang="bg-BG" sz="800" b="0" strike="noStrike" spc="-1">
                <a:solidFill>
                  <a:srgbClr val="FFFFFF"/>
                </a:solidFill>
                <a:latin typeface="Arial"/>
                <a:ea typeface="DejaVu Sans"/>
              </a:rPr>
              <a:t> </a:t>
            </a:r>
            <a:endParaRPr lang="bg-BG" sz="800" b="0" strike="noStrike" spc="-1">
              <a:latin typeface="Arial"/>
            </a:endParaRPr>
          </a:p>
          <a:p>
            <a:pPr marL="611280" indent="-341280">
              <a:lnSpc>
                <a:spcPct val="120000"/>
              </a:lnSpc>
              <a:buClr>
                <a:srgbClr val="FFFFFF"/>
              </a:buClr>
              <a:buFont typeface="Arial"/>
              <a:buChar char="•"/>
            </a:pPr>
            <a:r>
              <a:rPr lang="bg-BG" sz="2000" b="0" strike="noStrike" spc="-1">
                <a:solidFill>
                  <a:srgbClr val="FFFFFF"/>
                </a:solidFill>
                <a:latin typeface="Arial"/>
                <a:ea typeface="Microsoft YaHei"/>
              </a:rPr>
              <a:t>to develop new curricula.</a:t>
            </a:r>
            <a:endParaRPr lang="bg-BG" sz="2000" b="0" strike="noStrike" spc="-1">
              <a:latin typeface="Arial"/>
            </a:endParaRPr>
          </a:p>
        </p:txBody>
      </p:sp>
      <p:pic>
        <p:nvPicPr>
          <p:cNvPr id="111" name="Picture 6"/>
          <p:cNvPicPr/>
          <p:nvPr/>
        </p:nvPicPr>
        <p:blipFill>
          <a:blip r:embed="rId3"/>
          <a:stretch/>
        </p:blipFill>
        <p:spPr>
          <a:xfrm>
            <a:off x="6136560" y="2642760"/>
            <a:ext cx="5673960" cy="3424320"/>
          </a:xfrm>
          <a:prstGeom prst="rect">
            <a:avLst/>
          </a:prstGeom>
          <a:ln>
            <a:noFill/>
          </a:ln>
          <a:effectLst>
            <a:outerShdw blurRad="292100" dist="139700" dir="2700000" algn="tl" rotWithShape="0">
              <a:srgbClr val="333333">
                <a:alpha val="65000"/>
              </a:srgbClr>
            </a:outerShdw>
          </a:effectLst>
        </p:spPr>
      </p:pic>
      <p:sp>
        <p:nvSpPr>
          <p:cNvPr id="112" name="CustomShape 3"/>
          <p:cNvSpPr/>
          <p:nvPr/>
        </p:nvSpPr>
        <p:spPr>
          <a:xfrm>
            <a:off x="0" y="176040"/>
            <a:ext cx="10985040" cy="16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85000"/>
              </a:lnSpc>
            </a:pPr>
            <a:r>
              <a:rPr lang="bg-BG" sz="4000" b="1" strike="noStrike" cap="all" spc="-1">
                <a:solidFill>
                  <a:srgbClr val="099BDD"/>
                </a:solidFill>
                <a:latin typeface="Corbel"/>
                <a:ea typeface="DejaVu Sans"/>
              </a:rPr>
              <a:t>Conclusions: INNOVATION LEVEL</a:t>
            </a:r>
            <a:endParaRPr lang="bg-BG" sz="40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anim calcmode="lin" valueType="str">
                                      <p:cBhvr additive="repl">
                                        <p:cTn id="7" dur="500" fill="hold"/>
                                        <p:tgtEl>
                                          <p:spTgt spid="110"/>
                                        </p:tgtEl>
                                      </p:cBhvr>
                                      <p:tavLst>
                                        <p:tav tm="100000">
                                          <p:val>
                                            <p:strVal val="width"/>
                                          </p:val>
                                        </p:tav>
                                      </p:tavLst>
                                    </p:anim>
                                    <p:anim calcmode="lin" valueType="str">
                                      <p:cBhvr additive="repl">
                                        <p:cTn id="8" dur="500" fill="hold"/>
                                        <p:tgtEl>
                                          <p:spTgt spid="110"/>
                                        </p:tgtEl>
                                      </p:cBhvr>
                                      <p:tavLst>
                                        <p:tav tm="100000">
                                          <p:val>
                                            <p:strVal val="height"/>
                                          </p:val>
                                        </p:tav>
                                      </p:tavLst>
                                    </p:anim>
                                    <p:animEffect transition="in" filter="fade">
                                      <p:cBhvr additive="repl">
                                        <p:cTn id="9" dur="500"/>
                                        <p:tgtEl>
                                          <p:spTgt spid="110"/>
                                        </p:tgtEl>
                                      </p:cBhvr>
                                    </p:animEffect>
                                  </p:childTnLst>
                                </p:cTn>
                              </p:par>
                              <p:par>
                                <p:cTn id="10" presetID="53" presetClass="entr" presetSubtype="16" fill="hold" nodeType="withEffect">
                                  <p:stCondLst>
                                    <p:cond delay="0"/>
                                  </p:stCondLst>
                                  <p:childTnLst>
                                    <p:set>
                                      <p:cBhvr>
                                        <p:cTn id="11" dur="1" fill="hold">
                                          <p:stCondLst>
                                            <p:cond delay="0"/>
                                          </p:stCondLst>
                                        </p:cTn>
                                        <p:tgtEl>
                                          <p:spTgt spid="111"/>
                                        </p:tgtEl>
                                        <p:attrNameLst>
                                          <p:attrName>style.visibility</p:attrName>
                                        </p:attrNameLst>
                                      </p:cBhvr>
                                      <p:to>
                                        <p:strVal val="visible"/>
                                      </p:to>
                                    </p:set>
                                    <p:anim calcmode="lin" valueType="str">
                                      <p:cBhvr additive="repl">
                                        <p:cTn id="12" dur="500" fill="hold"/>
                                        <p:tgtEl>
                                          <p:spTgt spid="111"/>
                                        </p:tgtEl>
                                      </p:cBhvr>
                                      <p:tavLst>
                                        <p:tav tm="100000">
                                          <p:val>
                                            <p:strVal val="width"/>
                                          </p:val>
                                        </p:tav>
                                      </p:tavLst>
                                    </p:anim>
                                    <p:anim calcmode="lin" valueType="str">
                                      <p:cBhvr additive="repl">
                                        <p:cTn id="13" dur="500" fill="hold"/>
                                        <p:tgtEl>
                                          <p:spTgt spid="111"/>
                                        </p:tgtEl>
                                      </p:cBhvr>
                                      <p:tavLst>
                                        <p:tav tm="100000">
                                          <p:val>
                                            <p:strVal val="height"/>
                                          </p:val>
                                        </p:tav>
                                      </p:tavLst>
                                    </p:anim>
                                    <p:animEffect transition="in" filter="fade">
                                      <p:cBhvr additive="repl">
                                        <p:cTn id="14"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sp>
        <p:nvSpPr>
          <p:cNvPr id="114" name="CustomShape 2"/>
          <p:cNvSpPr/>
          <p:nvPr/>
        </p:nvSpPr>
        <p:spPr>
          <a:xfrm>
            <a:off x="347400" y="2750040"/>
            <a:ext cx="5441760" cy="978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buClr>
                <a:srgbClr val="FFFFFF"/>
              </a:buClr>
              <a:buFont typeface="Arial"/>
              <a:buChar char="•"/>
            </a:pPr>
            <a:r>
              <a:rPr lang="bg-BG" sz="2000" b="0" strike="noStrike" spc="-1">
                <a:solidFill>
                  <a:srgbClr val="FFFFFF"/>
                </a:solidFill>
                <a:latin typeface="Arial"/>
                <a:ea typeface="Microsoft YaHei"/>
              </a:rPr>
              <a:t>In which subjects are innovation focused? </a:t>
            </a:r>
            <a:endParaRPr lang="bg-BG" sz="2000" b="0" strike="noStrike" spc="-1">
              <a:latin typeface="Arial"/>
            </a:endParaRPr>
          </a:p>
        </p:txBody>
      </p:sp>
      <p:sp>
        <p:nvSpPr>
          <p:cNvPr id="115" name="CustomShape 3"/>
          <p:cNvSpPr/>
          <p:nvPr/>
        </p:nvSpPr>
        <p:spPr>
          <a:xfrm>
            <a:off x="347400" y="4020120"/>
            <a:ext cx="5441760" cy="76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spcAft>
                <a:spcPts val="700"/>
              </a:spcAft>
              <a:buClr>
                <a:srgbClr val="FFFFFF"/>
              </a:buClr>
              <a:buFont typeface="Arial"/>
              <a:buChar char="•"/>
            </a:pPr>
            <a:r>
              <a:rPr lang="bg-BG" sz="2000" b="0" strike="noStrike" spc="-1">
                <a:solidFill>
                  <a:srgbClr val="FFFFFF"/>
                </a:solidFill>
                <a:latin typeface="Arial"/>
                <a:ea typeface="DejaVu Sans"/>
              </a:rPr>
              <a:t>The domination of ICT</a:t>
            </a:r>
            <a:endParaRPr lang="bg-BG" sz="2000" b="0" strike="noStrike" spc="-1">
              <a:latin typeface="Arial"/>
            </a:endParaRPr>
          </a:p>
        </p:txBody>
      </p:sp>
      <p:sp>
        <p:nvSpPr>
          <p:cNvPr id="116" name="CustomShape 4"/>
          <p:cNvSpPr/>
          <p:nvPr/>
        </p:nvSpPr>
        <p:spPr>
          <a:xfrm>
            <a:off x="0" y="176040"/>
            <a:ext cx="10985040" cy="16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85000"/>
              </a:lnSpc>
            </a:pPr>
            <a:r>
              <a:rPr lang="bg-BG" sz="4000" b="1" strike="noStrike" cap="all" spc="-1">
                <a:solidFill>
                  <a:srgbClr val="099BDD"/>
                </a:solidFill>
                <a:latin typeface="Corbel"/>
                <a:ea typeface="DejaVu Sans"/>
              </a:rPr>
              <a:t>Conclusions: INNOVATION LEVEL</a:t>
            </a:r>
            <a:endParaRPr lang="bg-BG" sz="4000" b="0" strike="noStrike" spc="-1">
              <a:latin typeface="Arial"/>
            </a:endParaRPr>
          </a:p>
        </p:txBody>
      </p:sp>
      <p:pic>
        <p:nvPicPr>
          <p:cNvPr id="117" name="Picture 9"/>
          <p:cNvPicPr/>
          <p:nvPr/>
        </p:nvPicPr>
        <p:blipFill>
          <a:blip r:embed="rId3"/>
          <a:stretch/>
        </p:blipFill>
        <p:spPr>
          <a:xfrm>
            <a:off x="6184080" y="2626920"/>
            <a:ext cx="5644440" cy="3441960"/>
          </a:xfrm>
          <a:prstGeom prst="rect">
            <a:avLst/>
          </a:prstGeom>
          <a:ln>
            <a:noFill/>
          </a:ln>
          <a:effectLst>
            <a:outerShdw blurRad="292100" dist="139700" dir="2700000" algn="tl" rotWithShape="0">
              <a:srgbClr val="333333">
                <a:alpha val="65000"/>
              </a:srgbClr>
            </a:outerShdw>
          </a:effectLst>
        </p:spPr>
      </p:pic>
      <p:pic>
        <p:nvPicPr>
          <p:cNvPr id="118" name="Picture 10"/>
          <p:cNvPicPr/>
          <p:nvPr/>
        </p:nvPicPr>
        <p:blipFill>
          <a:blip r:embed="rId4"/>
          <a:stretch/>
        </p:blipFill>
        <p:spPr>
          <a:xfrm>
            <a:off x="6184800" y="2626920"/>
            <a:ext cx="5643000" cy="3443400"/>
          </a:xfrm>
          <a:prstGeom prst="rect">
            <a:avLst/>
          </a:prstGeom>
          <a:ln>
            <a:noFill/>
          </a:ln>
          <a:effectLst>
            <a:outerShdw blurRad="292100" dist="139700" dir="2700000" algn="tl" rotWithShape="0">
              <a:srgbClr val="333333">
                <a:alpha val="65000"/>
              </a:srgbClr>
            </a:outerShdw>
          </a:effectLst>
        </p:spPr>
      </p:pic>
      <p:pic>
        <p:nvPicPr>
          <p:cNvPr id="119" name="Picture 11"/>
          <p:cNvPicPr/>
          <p:nvPr/>
        </p:nvPicPr>
        <p:blipFill>
          <a:blip r:embed="rId5"/>
          <a:stretch/>
        </p:blipFill>
        <p:spPr>
          <a:xfrm>
            <a:off x="6184080" y="2625480"/>
            <a:ext cx="5643000" cy="3443400"/>
          </a:xfrm>
          <a:prstGeom prst="rect">
            <a:avLst/>
          </a:prstGeom>
          <a:ln>
            <a:noFill/>
          </a:ln>
          <a:effectLst>
            <a:outerShdw blurRad="292100" dist="139700" dir="2700000" algn="tl" rotWithShape="0">
              <a:srgbClr val="333333">
                <a:alpha val="65000"/>
              </a:srgbClr>
            </a:outerShdw>
          </a:effectLst>
        </p:spPr>
      </p:pic>
      <p:sp>
        <p:nvSpPr>
          <p:cNvPr id="120" name="CustomShape 5"/>
          <p:cNvSpPr/>
          <p:nvPr/>
        </p:nvSpPr>
        <p:spPr>
          <a:xfrm>
            <a:off x="347400" y="5073120"/>
            <a:ext cx="5289480" cy="76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11280" indent="-341280">
              <a:lnSpc>
                <a:spcPct val="120000"/>
              </a:lnSpc>
              <a:spcAft>
                <a:spcPts val="700"/>
              </a:spcAft>
              <a:buClr>
                <a:srgbClr val="FFFFFF"/>
              </a:buClr>
              <a:buFont typeface="Arial"/>
              <a:buChar char="•"/>
            </a:pPr>
            <a:r>
              <a:rPr lang="bg-BG" sz="2000" b="0" strike="noStrike" spc="-1">
                <a:solidFill>
                  <a:srgbClr val="FFFFFF"/>
                </a:solidFill>
                <a:latin typeface="Arial"/>
                <a:ea typeface="DejaVu Sans"/>
              </a:rPr>
              <a:t>Teaching methods</a:t>
            </a:r>
            <a:endParaRPr lang="bg-BG" sz="20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4"/>
                                        </p:tgtEl>
                                        <p:attrNameLst>
                                          <p:attrName>style.visibility</p:attrName>
                                        </p:attrNameLst>
                                      </p:cBhvr>
                                      <p:to>
                                        <p:strVal val="visible"/>
                                      </p:to>
                                    </p:set>
                                    <p:anim calcmode="lin" valueType="str">
                                      <p:cBhvr additive="repl">
                                        <p:cTn id="7" dur="500" fill="hold"/>
                                        <p:tgtEl>
                                          <p:spTgt spid="114"/>
                                        </p:tgtEl>
                                      </p:cBhvr>
                                      <p:tavLst>
                                        <p:tav tm="100000">
                                          <p:val>
                                            <p:strVal val="width"/>
                                          </p:val>
                                        </p:tav>
                                      </p:tavLst>
                                    </p:anim>
                                    <p:anim calcmode="lin" valueType="str">
                                      <p:cBhvr additive="repl">
                                        <p:cTn id="8" dur="500" fill="hold"/>
                                        <p:tgtEl>
                                          <p:spTgt spid="114"/>
                                        </p:tgtEl>
                                      </p:cBhvr>
                                      <p:tavLst>
                                        <p:tav tm="100000">
                                          <p:val>
                                            <p:strVal val="height"/>
                                          </p:val>
                                        </p:tav>
                                      </p:tavLst>
                                    </p:anim>
                                    <p:animEffect transition="in" filter="fade">
                                      <p:cBhvr additive="repl">
                                        <p:cTn id="9" dur="500"/>
                                        <p:tgtEl>
                                          <p:spTgt spid="114"/>
                                        </p:tgtEl>
                                      </p:cBhvr>
                                    </p:animEffect>
                                  </p:childTnLst>
                                </p:cTn>
                              </p:par>
                              <p:par>
                                <p:cTn id="10" presetID="53" presetClass="entr" presetSubtype="16" fill="hold" nodeType="withEffect">
                                  <p:stCondLst>
                                    <p:cond delay="0"/>
                                  </p:stCondLst>
                                  <p:childTnLst>
                                    <p:set>
                                      <p:cBhvr>
                                        <p:cTn id="11" dur="1" fill="hold">
                                          <p:stCondLst>
                                            <p:cond delay="0"/>
                                          </p:stCondLst>
                                        </p:cTn>
                                        <p:tgtEl>
                                          <p:spTgt spid="117"/>
                                        </p:tgtEl>
                                        <p:attrNameLst>
                                          <p:attrName>style.visibility</p:attrName>
                                        </p:attrNameLst>
                                      </p:cBhvr>
                                      <p:to>
                                        <p:strVal val="visible"/>
                                      </p:to>
                                    </p:set>
                                    <p:anim calcmode="lin" valueType="str">
                                      <p:cBhvr additive="repl">
                                        <p:cTn id="12" dur="500" fill="hold"/>
                                        <p:tgtEl>
                                          <p:spTgt spid="117"/>
                                        </p:tgtEl>
                                      </p:cBhvr>
                                      <p:tavLst>
                                        <p:tav tm="100000">
                                          <p:val>
                                            <p:strVal val="width"/>
                                          </p:val>
                                        </p:tav>
                                      </p:tavLst>
                                    </p:anim>
                                    <p:anim calcmode="lin" valueType="str">
                                      <p:cBhvr additive="repl">
                                        <p:cTn id="13" dur="500" fill="hold"/>
                                        <p:tgtEl>
                                          <p:spTgt spid="117"/>
                                        </p:tgtEl>
                                      </p:cBhvr>
                                      <p:tavLst>
                                        <p:tav tm="100000">
                                          <p:val>
                                            <p:strVal val="height"/>
                                          </p:val>
                                        </p:tav>
                                      </p:tavLst>
                                    </p:anim>
                                    <p:animEffect transition="in" filter="fade">
                                      <p:cBhvr additive="repl">
                                        <p:cTn id="14" dur="500"/>
                                        <p:tgtEl>
                                          <p:spTgt spid="117"/>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18"/>
                                        </p:tgtEl>
                                        <p:attrNameLst>
                                          <p:attrName>style.visibility</p:attrName>
                                        </p:attrNameLst>
                                      </p:cBhvr>
                                      <p:to>
                                        <p:strVal val="visible"/>
                                      </p:to>
                                    </p:set>
                                    <p:anim calcmode="lin" valueType="str">
                                      <p:cBhvr additive="repl">
                                        <p:cTn id="19" dur="500" fill="hold"/>
                                        <p:tgtEl>
                                          <p:spTgt spid="118"/>
                                        </p:tgtEl>
                                      </p:cBhvr>
                                      <p:tavLst>
                                        <p:tav tm="100000">
                                          <p:val>
                                            <p:strVal val="width"/>
                                          </p:val>
                                        </p:tav>
                                      </p:tavLst>
                                    </p:anim>
                                    <p:anim calcmode="lin" valueType="str">
                                      <p:cBhvr additive="repl">
                                        <p:cTn id="20" dur="500" fill="hold"/>
                                        <p:tgtEl>
                                          <p:spTgt spid="118"/>
                                        </p:tgtEl>
                                      </p:cBhvr>
                                      <p:tavLst>
                                        <p:tav tm="100000">
                                          <p:val>
                                            <p:strVal val="height"/>
                                          </p:val>
                                        </p:tav>
                                      </p:tavLst>
                                    </p:anim>
                                    <p:animEffect transition="in" filter="fade">
                                      <p:cBhvr additive="repl">
                                        <p:cTn id="21" dur="500"/>
                                        <p:tgtEl>
                                          <p:spTgt spid="118"/>
                                        </p:tgtEl>
                                      </p:cBhvr>
                                    </p:animEffect>
                                  </p:childTnLst>
                                </p:cTn>
                              </p:par>
                              <p:par>
                                <p:cTn id="22" presetID="53" presetClass="entr" presetSubtype="16" fill="hold" nodeType="withEffect">
                                  <p:stCondLst>
                                    <p:cond delay="0"/>
                                  </p:stCondLst>
                                  <p:childTnLst>
                                    <p:set>
                                      <p:cBhvr>
                                        <p:cTn id="23" dur="1" fill="hold">
                                          <p:stCondLst>
                                            <p:cond delay="0"/>
                                          </p:stCondLst>
                                        </p:cTn>
                                        <p:tgtEl>
                                          <p:spTgt spid="115"/>
                                        </p:tgtEl>
                                        <p:attrNameLst>
                                          <p:attrName>style.visibility</p:attrName>
                                        </p:attrNameLst>
                                      </p:cBhvr>
                                      <p:to>
                                        <p:strVal val="visible"/>
                                      </p:to>
                                    </p:set>
                                    <p:anim calcmode="lin" valueType="str">
                                      <p:cBhvr additive="repl">
                                        <p:cTn id="24" dur="500" fill="hold"/>
                                        <p:tgtEl>
                                          <p:spTgt spid="115"/>
                                        </p:tgtEl>
                                      </p:cBhvr>
                                      <p:tavLst>
                                        <p:tav tm="100000">
                                          <p:val>
                                            <p:strVal val="width"/>
                                          </p:val>
                                        </p:tav>
                                      </p:tavLst>
                                    </p:anim>
                                    <p:anim calcmode="lin" valueType="str">
                                      <p:cBhvr additive="repl">
                                        <p:cTn id="25" dur="500" fill="hold"/>
                                        <p:tgtEl>
                                          <p:spTgt spid="115"/>
                                        </p:tgtEl>
                                      </p:cBhvr>
                                      <p:tavLst>
                                        <p:tav tm="100000">
                                          <p:val>
                                            <p:strVal val="height"/>
                                          </p:val>
                                        </p:tav>
                                      </p:tavLst>
                                    </p:anim>
                                    <p:animEffect transition="in" filter="fade">
                                      <p:cBhvr additive="repl">
                                        <p:cTn id="26" dur="500"/>
                                        <p:tgtEl>
                                          <p:spTgt spid="115"/>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119"/>
                                        </p:tgtEl>
                                        <p:attrNameLst>
                                          <p:attrName>style.visibility</p:attrName>
                                        </p:attrNameLst>
                                      </p:cBhvr>
                                      <p:to>
                                        <p:strVal val="visible"/>
                                      </p:to>
                                    </p:set>
                                    <p:anim calcmode="lin" valueType="str">
                                      <p:cBhvr additive="repl">
                                        <p:cTn id="31" dur="500" fill="hold"/>
                                        <p:tgtEl>
                                          <p:spTgt spid="119"/>
                                        </p:tgtEl>
                                      </p:cBhvr>
                                      <p:tavLst>
                                        <p:tav tm="100000">
                                          <p:val>
                                            <p:strVal val="width"/>
                                          </p:val>
                                        </p:tav>
                                      </p:tavLst>
                                    </p:anim>
                                    <p:anim calcmode="lin" valueType="str">
                                      <p:cBhvr additive="repl">
                                        <p:cTn id="32" dur="500" fill="hold"/>
                                        <p:tgtEl>
                                          <p:spTgt spid="119"/>
                                        </p:tgtEl>
                                      </p:cBhvr>
                                      <p:tavLst>
                                        <p:tav tm="100000">
                                          <p:val>
                                            <p:strVal val="height"/>
                                          </p:val>
                                        </p:tav>
                                      </p:tavLst>
                                    </p:anim>
                                    <p:animEffect transition="in" filter="fade">
                                      <p:cBhvr additive="repl">
                                        <p:cTn id="33" dur="500"/>
                                        <p:tgtEl>
                                          <p:spTgt spid="119"/>
                                        </p:tgtEl>
                                      </p:cBhvr>
                                    </p:animEffect>
                                  </p:childTnLst>
                                </p:cTn>
                              </p:par>
                              <p:par>
                                <p:cTn id="34" presetID="53" presetClass="entr" presetSubtype="16" fill="hold" nodeType="withEffect">
                                  <p:stCondLst>
                                    <p:cond delay="0"/>
                                  </p:stCondLst>
                                  <p:childTnLst>
                                    <p:set>
                                      <p:cBhvr>
                                        <p:cTn id="35" dur="1" fill="hold">
                                          <p:stCondLst>
                                            <p:cond delay="0"/>
                                          </p:stCondLst>
                                        </p:cTn>
                                        <p:tgtEl>
                                          <p:spTgt spid="120"/>
                                        </p:tgtEl>
                                        <p:attrNameLst>
                                          <p:attrName>style.visibility</p:attrName>
                                        </p:attrNameLst>
                                      </p:cBhvr>
                                      <p:to>
                                        <p:strVal val="visible"/>
                                      </p:to>
                                    </p:set>
                                    <p:anim calcmode="lin" valueType="str">
                                      <p:cBhvr additive="repl">
                                        <p:cTn id="36" dur="500" fill="hold"/>
                                        <p:tgtEl>
                                          <p:spTgt spid="120"/>
                                        </p:tgtEl>
                                      </p:cBhvr>
                                      <p:tavLst>
                                        <p:tav tm="100000">
                                          <p:val>
                                            <p:strVal val="width"/>
                                          </p:val>
                                        </p:tav>
                                      </p:tavLst>
                                    </p:anim>
                                    <p:anim calcmode="lin" valueType="str">
                                      <p:cBhvr additive="repl">
                                        <p:cTn id="37" dur="500" fill="hold"/>
                                        <p:tgtEl>
                                          <p:spTgt spid="120"/>
                                        </p:tgtEl>
                                      </p:cBhvr>
                                      <p:tavLst>
                                        <p:tav tm="100000">
                                          <p:val>
                                            <p:strVal val="height"/>
                                          </p:val>
                                        </p:tav>
                                      </p:tavLst>
                                    </p:anim>
                                    <p:animEffect transition="in" filter="fade">
                                      <p:cBhvr additive="repl">
                                        <p:cTn id="38"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0" y="176400"/>
            <a:ext cx="10514520" cy="16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bg-BG" sz="4000" b="1" strike="noStrike" cap="all" spc="-1">
                <a:solidFill>
                  <a:srgbClr val="099BDD"/>
                </a:solidFill>
                <a:latin typeface="Corbel"/>
                <a:ea typeface="DejaVu Sans"/>
              </a:rPr>
              <a:t>GENERAL QUESTIONS</a:t>
            </a:r>
            <a:endParaRPr lang="bg-BG" sz="4000" b="0" strike="noStrike" spc="-1">
              <a:latin typeface="Arial"/>
            </a:endParaRPr>
          </a:p>
        </p:txBody>
      </p:sp>
      <p:pic>
        <p:nvPicPr>
          <p:cNvPr id="122" name="Content Placeholder 4"/>
          <p:cNvPicPr/>
          <p:nvPr/>
        </p:nvPicPr>
        <p:blipFill>
          <a:blip r:embed="rId3"/>
          <a:stretch/>
        </p:blipFill>
        <p:spPr>
          <a:xfrm>
            <a:off x="452160" y="2615400"/>
            <a:ext cx="3097080" cy="3833280"/>
          </a:xfrm>
          <a:prstGeom prst="rect">
            <a:avLst/>
          </a:prstGeom>
          <a:ln>
            <a:noFill/>
          </a:ln>
          <a:effectLst>
            <a:outerShdw blurRad="292100" dist="139700" dir="2700000" algn="tl" rotWithShape="0">
              <a:srgbClr val="333333">
                <a:alpha val="65000"/>
              </a:srgbClr>
            </a:outerShdw>
          </a:effectLst>
        </p:spPr>
      </p:pic>
      <p:sp>
        <p:nvSpPr>
          <p:cNvPr id="123" name="CustomShape 2"/>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sp>
        <p:nvSpPr>
          <p:cNvPr id="124" name="CustomShape 3"/>
          <p:cNvSpPr/>
          <p:nvPr/>
        </p:nvSpPr>
        <p:spPr>
          <a:xfrm>
            <a:off x="73080" y="1983600"/>
            <a:ext cx="5542200" cy="425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68200">
              <a:lnSpc>
                <a:spcPct val="120000"/>
              </a:lnSpc>
            </a:pPr>
            <a:r>
              <a:rPr lang="bg-BG" sz="2400" b="0" strike="noStrike" spc="-1" dirty="0">
                <a:solidFill>
                  <a:srgbClr val="FFFFFF"/>
                </a:solidFill>
                <a:latin typeface="Arial"/>
                <a:ea typeface="Microsoft YaHei"/>
              </a:rPr>
              <a:t>Will we all become innovative at last?</a:t>
            </a:r>
            <a:endParaRPr lang="bg-BG" sz="2400" b="0" strike="noStrike" spc="-1" dirty="0">
              <a:latin typeface="Arial"/>
            </a:endParaRPr>
          </a:p>
        </p:txBody>
      </p:sp>
      <p:sp>
        <p:nvSpPr>
          <p:cNvPr id="125" name="CustomShape 4"/>
          <p:cNvSpPr/>
          <p:nvPr/>
        </p:nvSpPr>
        <p:spPr>
          <a:xfrm>
            <a:off x="5657040" y="2587680"/>
            <a:ext cx="6094080" cy="93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68200">
              <a:lnSpc>
                <a:spcPct val="120000"/>
              </a:lnSpc>
            </a:pPr>
            <a:r>
              <a:rPr lang="bg-BG" sz="2400" b="0" strike="noStrike" spc="-1">
                <a:solidFill>
                  <a:srgbClr val="FFFFFF"/>
                </a:solidFill>
                <a:latin typeface="Arial"/>
                <a:ea typeface="Microsoft YaHei"/>
              </a:rPr>
              <a:t>The big question: when does innovation become the norm?</a:t>
            </a:r>
            <a:endParaRPr lang="bg-BG" sz="2400" b="0" strike="noStrike" spc="-1">
              <a:latin typeface="Arial"/>
            </a:endParaRPr>
          </a:p>
        </p:txBody>
      </p:sp>
      <p:pic>
        <p:nvPicPr>
          <p:cNvPr id="126" name="Content Placeholder 4"/>
          <p:cNvPicPr/>
          <p:nvPr/>
        </p:nvPicPr>
        <p:blipFill>
          <a:blip r:embed="rId4"/>
          <a:stretch/>
        </p:blipFill>
        <p:spPr>
          <a:xfrm>
            <a:off x="6039000" y="3641760"/>
            <a:ext cx="5712120" cy="280692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2"/>
                                        </p:tgtEl>
                                        <p:attrNameLst>
                                          <p:attrName>style.visibility</p:attrName>
                                        </p:attrNameLst>
                                      </p:cBhvr>
                                      <p:to>
                                        <p:strVal val="visible"/>
                                      </p:to>
                                    </p:set>
                                    <p:anim calcmode="lin" valueType="str">
                                      <p:cBhvr additive="repl">
                                        <p:cTn id="7" dur="500" fill="hold"/>
                                        <p:tgtEl>
                                          <p:spTgt spid="122"/>
                                        </p:tgtEl>
                                      </p:cBhvr>
                                      <p:tavLst>
                                        <p:tav tm="100000">
                                          <p:val>
                                            <p:strVal val="width"/>
                                          </p:val>
                                        </p:tav>
                                      </p:tavLst>
                                    </p:anim>
                                    <p:anim calcmode="lin" valueType="str">
                                      <p:cBhvr additive="repl">
                                        <p:cTn id="8" dur="500" fill="hold"/>
                                        <p:tgtEl>
                                          <p:spTgt spid="122"/>
                                        </p:tgtEl>
                                      </p:cBhvr>
                                      <p:tavLst>
                                        <p:tav tm="100000">
                                          <p:val>
                                            <p:strVal val="height"/>
                                          </p:val>
                                        </p:tav>
                                      </p:tavLst>
                                    </p:anim>
                                    <p:animEffect transition="in" filter="fade">
                                      <p:cBhvr additive="repl">
                                        <p:cTn id="9" dur="500"/>
                                        <p:tgtEl>
                                          <p:spTgt spid="122"/>
                                        </p:tgtEl>
                                      </p:cBhvr>
                                    </p:animEffect>
                                  </p:childTnLst>
                                </p:cTn>
                              </p:par>
                              <p:par>
                                <p:cTn id="10" presetID="53" presetClass="entr" presetSubtype="16" fill="hold" nodeType="withEffect">
                                  <p:stCondLst>
                                    <p:cond delay="0"/>
                                  </p:stCondLst>
                                  <p:childTnLst>
                                    <p:set>
                                      <p:cBhvr>
                                        <p:cTn id="11" dur="1" fill="hold">
                                          <p:stCondLst>
                                            <p:cond delay="0"/>
                                          </p:stCondLst>
                                        </p:cTn>
                                        <p:tgtEl>
                                          <p:spTgt spid="124"/>
                                        </p:tgtEl>
                                        <p:attrNameLst>
                                          <p:attrName>style.visibility</p:attrName>
                                        </p:attrNameLst>
                                      </p:cBhvr>
                                      <p:to>
                                        <p:strVal val="visible"/>
                                      </p:to>
                                    </p:set>
                                    <p:anim calcmode="lin" valueType="str">
                                      <p:cBhvr additive="repl">
                                        <p:cTn id="12" dur="500" fill="hold"/>
                                        <p:tgtEl>
                                          <p:spTgt spid="124"/>
                                        </p:tgtEl>
                                      </p:cBhvr>
                                      <p:tavLst>
                                        <p:tav tm="100000">
                                          <p:val>
                                            <p:strVal val="width"/>
                                          </p:val>
                                        </p:tav>
                                      </p:tavLst>
                                    </p:anim>
                                    <p:anim calcmode="lin" valueType="str">
                                      <p:cBhvr additive="repl">
                                        <p:cTn id="13" dur="500" fill="hold"/>
                                        <p:tgtEl>
                                          <p:spTgt spid="124"/>
                                        </p:tgtEl>
                                      </p:cBhvr>
                                      <p:tavLst>
                                        <p:tav tm="100000">
                                          <p:val>
                                            <p:strVal val="height"/>
                                          </p:val>
                                        </p:tav>
                                      </p:tavLst>
                                    </p:anim>
                                    <p:animEffect transition="in" filter="fade">
                                      <p:cBhvr additive="repl">
                                        <p:cTn id="14" dur="500"/>
                                        <p:tgtEl>
                                          <p:spTgt spid="12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25"/>
                                        </p:tgtEl>
                                        <p:attrNameLst>
                                          <p:attrName>style.visibility</p:attrName>
                                        </p:attrNameLst>
                                      </p:cBhvr>
                                      <p:to>
                                        <p:strVal val="visible"/>
                                      </p:to>
                                    </p:set>
                                    <p:anim calcmode="lin" valueType="str">
                                      <p:cBhvr additive="repl">
                                        <p:cTn id="19" dur="500" fill="hold"/>
                                        <p:tgtEl>
                                          <p:spTgt spid="125"/>
                                        </p:tgtEl>
                                      </p:cBhvr>
                                      <p:tavLst>
                                        <p:tav tm="100000">
                                          <p:val>
                                            <p:strVal val="width"/>
                                          </p:val>
                                        </p:tav>
                                      </p:tavLst>
                                    </p:anim>
                                    <p:anim calcmode="lin" valueType="str">
                                      <p:cBhvr additive="repl">
                                        <p:cTn id="20" dur="500" fill="hold"/>
                                        <p:tgtEl>
                                          <p:spTgt spid="125"/>
                                        </p:tgtEl>
                                      </p:cBhvr>
                                      <p:tavLst>
                                        <p:tav tm="100000">
                                          <p:val>
                                            <p:strVal val="height"/>
                                          </p:val>
                                        </p:tav>
                                      </p:tavLst>
                                    </p:anim>
                                    <p:animEffect transition="in" filter="fade">
                                      <p:cBhvr additive="repl">
                                        <p:cTn id="21" dur="500"/>
                                        <p:tgtEl>
                                          <p:spTgt spid="125"/>
                                        </p:tgtEl>
                                      </p:cBhvr>
                                    </p:animEffect>
                                  </p:childTnLst>
                                </p:cTn>
                              </p:par>
                              <p:par>
                                <p:cTn id="22" presetID="53" presetClass="entr" presetSubtype="16" fill="hold" nodeType="withEffect">
                                  <p:stCondLst>
                                    <p:cond delay="0"/>
                                  </p:stCondLst>
                                  <p:childTnLst>
                                    <p:set>
                                      <p:cBhvr>
                                        <p:cTn id="23" dur="1" fill="hold">
                                          <p:stCondLst>
                                            <p:cond delay="0"/>
                                          </p:stCondLst>
                                        </p:cTn>
                                        <p:tgtEl>
                                          <p:spTgt spid="126"/>
                                        </p:tgtEl>
                                        <p:attrNameLst>
                                          <p:attrName>style.visibility</p:attrName>
                                        </p:attrNameLst>
                                      </p:cBhvr>
                                      <p:to>
                                        <p:strVal val="visible"/>
                                      </p:to>
                                    </p:set>
                                    <p:anim calcmode="lin" valueType="str">
                                      <p:cBhvr additive="repl">
                                        <p:cTn id="24" dur="500" fill="hold"/>
                                        <p:tgtEl>
                                          <p:spTgt spid="126"/>
                                        </p:tgtEl>
                                      </p:cBhvr>
                                      <p:tavLst>
                                        <p:tav tm="100000">
                                          <p:val>
                                            <p:strVal val="width"/>
                                          </p:val>
                                        </p:tav>
                                      </p:tavLst>
                                    </p:anim>
                                    <p:anim calcmode="lin" valueType="str">
                                      <p:cBhvr additive="repl">
                                        <p:cTn id="25" dur="500" fill="hold"/>
                                        <p:tgtEl>
                                          <p:spTgt spid="126"/>
                                        </p:tgtEl>
                                      </p:cBhvr>
                                      <p:tavLst>
                                        <p:tav tm="100000">
                                          <p:val>
                                            <p:strVal val="height"/>
                                          </p:val>
                                        </p:tav>
                                      </p:tavLst>
                                    </p:anim>
                                    <p:animEffect transition="in" filter="fade">
                                      <p:cBhvr additive="repl">
                                        <p:cTn id="26"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0" y="186480"/>
            <a:ext cx="10885680" cy="16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5000"/>
              </a:lnSpc>
            </a:pPr>
            <a:r>
              <a:rPr lang="bg-BG" sz="4000" b="1" strike="noStrike" cap="all" spc="-1">
                <a:solidFill>
                  <a:srgbClr val="099BDD"/>
                </a:solidFill>
                <a:latin typeface="Corbel"/>
                <a:ea typeface="DejaVu Sans"/>
              </a:rPr>
              <a:t>The temptation of an innovative school</a:t>
            </a:r>
            <a:endParaRPr lang="bg-BG" sz="4000" b="0" strike="noStrike" spc="-1">
              <a:latin typeface="Arial"/>
            </a:endParaRPr>
          </a:p>
        </p:txBody>
      </p:sp>
      <p:pic>
        <p:nvPicPr>
          <p:cNvPr id="128" name="Content Placeholder 4"/>
          <p:cNvPicPr/>
          <p:nvPr/>
        </p:nvPicPr>
        <p:blipFill>
          <a:blip r:embed="rId3"/>
          <a:stretch/>
        </p:blipFill>
        <p:spPr>
          <a:xfrm>
            <a:off x="3426120" y="2325240"/>
            <a:ext cx="5458320" cy="4095720"/>
          </a:xfrm>
          <a:prstGeom prst="rect">
            <a:avLst/>
          </a:prstGeom>
          <a:ln>
            <a:noFill/>
          </a:ln>
          <a:effectLst>
            <a:outerShdw blurRad="292100" dist="139700" dir="2700000" algn="tl" rotWithShape="0">
              <a:srgbClr val="333333">
                <a:alpha val="65000"/>
              </a:srgbClr>
            </a:outerShdw>
          </a:effectLst>
        </p:spPr>
      </p:pic>
      <p:sp>
        <p:nvSpPr>
          <p:cNvPr id="129" name="CustomShape 2"/>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8"/>
                                        </p:tgtEl>
                                        <p:attrNameLst>
                                          <p:attrName>style.visibility</p:attrName>
                                        </p:attrNameLst>
                                      </p:cBhvr>
                                      <p:to>
                                        <p:strVal val="visible"/>
                                      </p:to>
                                    </p:set>
                                    <p:anim calcmode="lin" valueType="str">
                                      <p:cBhvr additive="repl">
                                        <p:cTn id="7" dur="500" fill="hold"/>
                                        <p:tgtEl>
                                          <p:spTgt spid="128"/>
                                        </p:tgtEl>
                                      </p:cBhvr>
                                      <p:tavLst>
                                        <p:tav tm="100000">
                                          <p:val>
                                            <p:strVal val="width"/>
                                          </p:val>
                                        </p:tav>
                                      </p:tavLst>
                                    </p:anim>
                                    <p:anim calcmode="lin" valueType="str">
                                      <p:cBhvr additive="repl">
                                        <p:cTn id="8" dur="500" fill="hold"/>
                                        <p:tgtEl>
                                          <p:spTgt spid="128"/>
                                        </p:tgtEl>
                                      </p:cBhvr>
                                      <p:tavLst>
                                        <p:tav tm="100000">
                                          <p:val>
                                            <p:strVal val="height"/>
                                          </p:val>
                                        </p:tav>
                                      </p:tavLst>
                                    </p:anim>
                                    <p:animEffect transition="in" filter="fade">
                                      <p:cBhvr additive="repl">
                                        <p:cTn id="9"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0" y="174600"/>
            <a:ext cx="10985040" cy="163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85000"/>
              </a:lnSpc>
            </a:pPr>
            <a:r>
              <a:rPr lang="bg-BG" sz="4000" b="1" strike="noStrike" cap="all" spc="-1">
                <a:solidFill>
                  <a:srgbClr val="099BDD"/>
                </a:solidFill>
                <a:latin typeface="Corbel"/>
                <a:ea typeface="DejaVu Sans"/>
              </a:rPr>
              <a:t>When will the innovative school program become sustainable?</a:t>
            </a:r>
            <a:endParaRPr lang="bg-BG" sz="4000" b="0" strike="noStrike" spc="-1">
              <a:latin typeface="Arial"/>
            </a:endParaRPr>
          </a:p>
        </p:txBody>
      </p:sp>
      <p:sp>
        <p:nvSpPr>
          <p:cNvPr id="131" name="CustomShape 2"/>
          <p:cNvSpPr/>
          <p:nvPr/>
        </p:nvSpPr>
        <p:spPr>
          <a:xfrm>
            <a:off x="475560" y="2157840"/>
            <a:ext cx="11239200" cy="422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182880" indent="-181080">
              <a:lnSpc>
                <a:spcPct val="100000"/>
              </a:lnSpc>
              <a:spcBef>
                <a:spcPts val="1199"/>
              </a:spcBef>
              <a:spcAft>
                <a:spcPts val="201"/>
              </a:spcAft>
              <a:buClr>
                <a:srgbClr val="FFFFFF"/>
              </a:buClr>
              <a:buFont typeface="Wingdings" charset="2"/>
              <a:buChar char=""/>
            </a:pPr>
            <a:r>
              <a:rPr lang="bg-BG" sz="2400" b="0" strike="noStrike" spc="-1" dirty="0">
                <a:solidFill>
                  <a:srgbClr val="FFFFFF"/>
                </a:solidFill>
                <a:latin typeface="Arial"/>
                <a:ea typeface="DejaVu Sans"/>
              </a:rPr>
              <a:t>When status is assigned to activity, not to desire and intent; </a:t>
            </a:r>
            <a:endParaRPr lang="bg-BG" sz="2400" b="0" strike="noStrike" spc="-1" dirty="0">
              <a:latin typeface="Arial"/>
            </a:endParaRPr>
          </a:p>
          <a:p>
            <a:pPr marL="182880" indent="-181080">
              <a:lnSpc>
                <a:spcPct val="100000"/>
              </a:lnSpc>
              <a:spcBef>
                <a:spcPts val="1199"/>
              </a:spcBef>
              <a:spcAft>
                <a:spcPts val="201"/>
              </a:spcAft>
              <a:buClr>
                <a:srgbClr val="FFFFFF"/>
              </a:buClr>
              <a:buFont typeface="Wingdings" charset="2"/>
              <a:buChar char=""/>
            </a:pPr>
            <a:r>
              <a:rPr lang="bg-BG" sz="2400" b="0" strike="noStrike" spc="-1" dirty="0">
                <a:solidFill>
                  <a:srgbClr val="FFFFFF"/>
                </a:solidFill>
                <a:latin typeface="Arial"/>
                <a:ea typeface="DejaVu Sans"/>
              </a:rPr>
              <a:t>Clarification of the concept of innovation; </a:t>
            </a:r>
            <a:endParaRPr lang="bg-BG" sz="2400" b="0" strike="noStrike" spc="-1" dirty="0">
              <a:latin typeface="Arial"/>
            </a:endParaRPr>
          </a:p>
          <a:p>
            <a:pPr marL="182880" indent="-181080">
              <a:lnSpc>
                <a:spcPct val="100000"/>
              </a:lnSpc>
              <a:spcBef>
                <a:spcPts val="1199"/>
              </a:spcBef>
              <a:spcAft>
                <a:spcPts val="201"/>
              </a:spcAft>
              <a:buClr>
                <a:srgbClr val="FFFFFF"/>
              </a:buClr>
              <a:buFont typeface="Wingdings" charset="2"/>
              <a:buChar char=""/>
            </a:pPr>
            <a:r>
              <a:rPr lang="bg-BG" sz="2400" b="0" strike="noStrike" spc="-1" dirty="0">
                <a:solidFill>
                  <a:srgbClr val="FFFFFF"/>
                </a:solidFill>
                <a:latin typeface="Arial"/>
                <a:ea typeface="DejaVu Sans"/>
              </a:rPr>
              <a:t>Changing the attitude towards the work of teachers-innovators in innovative schools.</a:t>
            </a:r>
            <a:endParaRPr lang="bg-BG" sz="2400" b="0" strike="noStrike" spc="-1" dirty="0">
              <a:latin typeface="Arial"/>
            </a:endParaRPr>
          </a:p>
        </p:txBody>
      </p:sp>
      <p:sp>
        <p:nvSpPr>
          <p:cNvPr id="132" name="CustomShape 3"/>
          <p:cNvSpPr/>
          <p:nvPr/>
        </p:nvSpPr>
        <p:spPr>
          <a:xfrm>
            <a:off x="10658880" y="6422760"/>
            <a:ext cx="94464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anim calcmode="lin" valueType="num">
                                      <p:cBhvr additive="base">
                                        <p:cTn id="7" dur="500" fill="hold"/>
                                        <p:tgtEl>
                                          <p:spTgt spid="1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1">
                                            <p:txEl>
                                              <p:pRg st="1" end="1"/>
                                            </p:txEl>
                                          </p:spTgt>
                                        </p:tgtEl>
                                        <p:attrNameLst>
                                          <p:attrName>style.visibility</p:attrName>
                                        </p:attrNameLst>
                                      </p:cBhvr>
                                      <p:to>
                                        <p:strVal val="visible"/>
                                      </p:to>
                                    </p:set>
                                    <p:anim calcmode="lin" valueType="num">
                                      <p:cBhvr additive="base">
                                        <p:cTn id="13" dur="500" fill="hold"/>
                                        <p:tgtEl>
                                          <p:spTgt spid="1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1">
                                            <p:txEl>
                                              <p:pRg st="2" end="2"/>
                                            </p:txEl>
                                          </p:spTgt>
                                        </p:tgtEl>
                                        <p:attrNameLst>
                                          <p:attrName>style.visibility</p:attrName>
                                        </p:attrNameLst>
                                      </p:cBhvr>
                                      <p:to>
                                        <p:strVal val="visible"/>
                                      </p:to>
                                    </p:set>
                                    <p:anim calcmode="lin" valueType="num">
                                      <p:cBhvr additive="base">
                                        <p:cTn id="19" dur="500" fill="hold"/>
                                        <p:tgtEl>
                                          <p:spTgt spid="1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000000"/>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000000"/>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Banded</Template>
  <TotalTime>224</TotalTime>
  <Words>1082</Words>
  <Application>Microsoft Office PowerPoint</Application>
  <PresentationFormat>Widescreen</PresentationFormat>
  <Paragraphs>72</Paragraphs>
  <Slides>10</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Corbel</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Galin</dc:creator>
  <dc:description/>
  <cp:lastModifiedBy>CEI</cp:lastModifiedBy>
  <cp:revision>59</cp:revision>
  <dcterms:created xsi:type="dcterms:W3CDTF">2019-03-20T12:49:55Z</dcterms:created>
  <dcterms:modified xsi:type="dcterms:W3CDTF">2019-03-25T21:47:18Z</dcterms:modified>
  <dc:language>bg-BG</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9</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10</vt:i4>
  </property>
</Properties>
</file>