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4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5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6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5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9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5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2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3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186612"/>
            <a:ext cx="4830445" cy="48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22" y="186612"/>
            <a:ext cx="7007290" cy="3582955"/>
          </a:xfrm>
        </p:spPr>
        <p:txBody>
          <a:bodyPr>
            <a:normAutofit/>
          </a:bodyPr>
          <a:lstStyle/>
          <a:p>
            <a:pPr algn="l"/>
            <a:r>
              <a:rPr lang="bg-BG" sz="4800" b="1" dirty="0">
                <a:solidFill>
                  <a:schemeClr val="accent6">
                    <a:lumMod val="75000"/>
                  </a:schemeClr>
                </a:solidFill>
              </a:rPr>
              <a:t>Стратегия за </a:t>
            </a:r>
            <a:r>
              <a:rPr lang="bg-BG" sz="4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bg-BG" sz="4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bg-BG" sz="4800" b="1" dirty="0" smtClean="0">
                <a:solidFill>
                  <a:schemeClr val="accent6">
                    <a:lumMod val="75000"/>
                  </a:schemeClr>
                </a:solidFill>
              </a:rPr>
              <a:t>развитие </a:t>
            </a:r>
            <a:r>
              <a:rPr lang="bg-BG" sz="4800" b="1" dirty="0">
                <a:solidFill>
                  <a:schemeClr val="accent6">
                    <a:lumMod val="75000"/>
                  </a:schemeClr>
                </a:solidFill>
              </a:rPr>
              <a:t>на клъстера</a:t>
            </a:r>
            <a:r>
              <a:rPr lang="en-US" sz="5400" dirty="0" smtClean="0">
                <a:solidFill>
                  <a:srgbClr val="002060"/>
                </a:solidFill>
              </a:rPr>
              <a:t/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bg-BG" sz="5400" b="1" dirty="0" smtClean="0">
                <a:solidFill>
                  <a:schemeClr val="accent6">
                    <a:lumMod val="75000"/>
                  </a:schemeClr>
                </a:solidFill>
              </a:rPr>
              <a:t>2015</a:t>
            </a:r>
            <a:r>
              <a:rPr lang="bg-BG" sz="5400" b="1" dirty="0" smtClean="0">
                <a:solidFill>
                  <a:srgbClr val="002060"/>
                </a:solidFill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4522" y="5962261"/>
            <a:ext cx="11579290" cy="690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g-BG" sz="1800" b="1" dirty="0" smtClean="0">
                <a:solidFill>
                  <a:schemeClr val="bg1"/>
                </a:solidFill>
              </a:rPr>
              <a:t>Изготвена </a:t>
            </a:r>
            <a:r>
              <a:rPr lang="bg-BG" sz="1800" b="1" dirty="0">
                <a:solidFill>
                  <a:schemeClr val="bg1"/>
                </a:solidFill>
              </a:rPr>
              <a:t>от консорциум ( „Маркет фокус” ООД , „Нидара” ООД) По поръчка на  „Клъстер за образование, обучения и </a:t>
            </a:r>
            <a:r>
              <a:rPr lang="bg-BG" sz="1800" b="1" dirty="0" smtClean="0">
                <a:solidFill>
                  <a:schemeClr val="bg1"/>
                </a:solidFill>
              </a:rPr>
              <a:t>квалификации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252" y="5118215"/>
            <a:ext cx="3790560" cy="8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3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9" y="811764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4400" b="1" dirty="0">
                <a:solidFill>
                  <a:schemeClr val="accent6">
                    <a:lumMod val="50000"/>
                  </a:schemeClr>
                </a:solidFill>
              </a:rPr>
              <a:t>Графично представяне на основните цели в дългосчочен план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bg-BG" sz="4400" b="1" dirty="0">
                <a:solidFill>
                  <a:schemeClr val="accent6">
                    <a:lumMod val="50000"/>
                  </a:schemeClr>
                </a:solidFill>
              </a:rPr>
              <a:t>до 5 години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216275" y="2287270"/>
            <a:ext cx="5759450" cy="22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0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522" y="914401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5400" b="1" dirty="0" smtClean="0">
                <a:solidFill>
                  <a:schemeClr val="accent6">
                    <a:lumMod val="75000"/>
                  </a:schemeClr>
                </a:solidFill>
              </a:rPr>
              <a:t>Основни цели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812" y="1810339"/>
            <a:ext cx="10814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 smtClean="0"/>
              <a:t>1</a:t>
            </a:r>
            <a:r>
              <a:rPr lang="bg-BG" sz="3200" dirty="0"/>
              <a:t>.	Да обобщи резултатите и изводите от проведените маркетингови проучвания и анализи и да ги използва за изготвяне на адекватен и  работещ стратегически план.</a:t>
            </a:r>
          </a:p>
          <a:p>
            <a:r>
              <a:rPr lang="bg-BG" sz="3200" dirty="0"/>
              <a:t>2.	Да систематизира целите, визията на сдружението в документ, отговяращ на вижданията на членовете и реалната среда.</a:t>
            </a:r>
          </a:p>
          <a:p>
            <a:r>
              <a:rPr lang="bg-BG" sz="3200" dirty="0"/>
              <a:t>Стратегията цели да определи широките принципи и стъпки, чрез които сдружентието ще си осигури висока добавена стойност, конкурентоспособност, разрастване и устойчивост.</a:t>
            </a:r>
          </a:p>
        </p:txBody>
      </p:sp>
    </p:spTree>
    <p:extLst>
      <p:ext uri="{BB962C8B-B14F-4D97-AF65-F5344CB8AC3E}">
        <p14:creationId xmlns:p14="http://schemas.microsoft.com/office/powerpoint/2010/main" val="60604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92" y="345233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5400" b="1" dirty="0" smtClean="0">
                <a:solidFill>
                  <a:schemeClr val="accent6">
                    <a:lumMod val="75000"/>
                  </a:schemeClr>
                </a:solidFill>
              </a:rPr>
              <a:t>СТРАТЕГИЧЕСКА РАМКА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829" y="1091682"/>
            <a:ext cx="10814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/>
              <a:t>ВИЗИЯ: </a:t>
            </a:r>
            <a:endParaRPr lang="bg-BG" sz="2400" dirty="0"/>
          </a:p>
          <a:p>
            <a:r>
              <a:rPr lang="bg-BG" sz="2400" dirty="0"/>
              <a:t>Повишаване на конкурентоспособността на българското образование и подобряване на бизнес условията в образователния сектор в съответствие с потребностите на пазара на труда и европейското образователно и професионално </a:t>
            </a:r>
            <a:r>
              <a:rPr lang="bg-BG" sz="2400" dirty="0" smtClean="0"/>
              <a:t>пространство</a:t>
            </a:r>
          </a:p>
          <a:p>
            <a:endParaRPr lang="bg-BG" sz="2400" dirty="0"/>
          </a:p>
          <a:p>
            <a:r>
              <a:rPr lang="bg-BG" sz="2400" b="1" dirty="0"/>
              <a:t>МИСИЯ: </a:t>
            </a:r>
            <a:endParaRPr lang="bg-BG" sz="2400" dirty="0"/>
          </a:p>
          <a:p>
            <a:r>
              <a:rPr lang="bg-BG" sz="2400" dirty="0"/>
              <a:t>Да бъде двигател за обединяване заинтеросованите страни и създаване и внедряване на иновациите в българското образование.</a:t>
            </a:r>
          </a:p>
          <a:p>
            <a:endParaRPr lang="bg-BG" sz="2400" b="1" dirty="0" smtClean="0"/>
          </a:p>
          <a:p>
            <a:r>
              <a:rPr lang="bg-BG" sz="2400" b="1" dirty="0" smtClean="0"/>
              <a:t>ГЛАВНА </a:t>
            </a:r>
            <a:r>
              <a:rPr lang="bg-BG" sz="2400" b="1" dirty="0"/>
              <a:t>ЦЕЛ:</a:t>
            </a:r>
            <a:endParaRPr lang="bg-BG" sz="2400" dirty="0"/>
          </a:p>
          <a:p>
            <a:r>
              <a:rPr lang="bg-BG" sz="2400" dirty="0"/>
              <a:t>Главната цел на сдружението е да се наложи в сферата на образованието и динамично развиващия се пазар на съвременни образователни услуги и продукти.</a:t>
            </a:r>
          </a:p>
        </p:txBody>
      </p:sp>
    </p:spTree>
    <p:extLst>
      <p:ext uri="{BB962C8B-B14F-4D97-AF65-F5344CB8AC3E}">
        <p14:creationId xmlns:p14="http://schemas.microsoft.com/office/powerpoint/2010/main" val="381735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92" y="345233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5400" b="1" dirty="0" smtClean="0">
                <a:solidFill>
                  <a:schemeClr val="accent6">
                    <a:lumMod val="75000"/>
                  </a:schemeClr>
                </a:solidFill>
              </a:rPr>
              <a:t>СТРАТЕГИЧЕСКИ ЦЕЛИ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829" y="1726163"/>
            <a:ext cx="10814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3200" b="1" dirty="0"/>
              <a:t>Развитие на организационно-управленските услуги на </a:t>
            </a:r>
            <a:r>
              <a:rPr lang="bg-BG" sz="3200" b="1" dirty="0" smtClean="0"/>
              <a:t>КООК</a:t>
            </a:r>
          </a:p>
          <a:p>
            <a:pPr marL="457200" indent="-457200">
              <a:buFont typeface="+mj-lt"/>
              <a:buAutoNum type="arabicPeriod"/>
            </a:pPr>
            <a:endParaRPr lang="bg-BG" sz="3200" dirty="0"/>
          </a:p>
          <a:p>
            <a:pPr marL="457200" indent="-457200">
              <a:buFont typeface="+mj-lt"/>
              <a:buAutoNum type="arabicPeriod"/>
            </a:pPr>
            <a:r>
              <a:rPr lang="bg-BG" sz="3200" b="1" dirty="0"/>
              <a:t>Създаване и предлагане на образователни услуги и продукти на КООК, както и  съвместни такива между членовете на КООК </a:t>
            </a:r>
            <a:endParaRPr lang="bg-BG" sz="3200" b="1" dirty="0" smtClean="0"/>
          </a:p>
          <a:p>
            <a:pPr marL="457200" indent="-457200">
              <a:buFont typeface="+mj-lt"/>
              <a:buAutoNum type="arabicPeriod"/>
            </a:pPr>
            <a:endParaRPr lang="bg-BG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bg-BG" sz="3200" b="1" dirty="0" smtClean="0"/>
              <a:t>Надграждане </a:t>
            </a:r>
            <a:r>
              <a:rPr lang="bg-BG" sz="3200" b="1" dirty="0"/>
              <a:t>и повишаване на административно – управленския капацитет и ресурси на КООК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4272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192" y="345233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5400" b="1" dirty="0" smtClean="0">
                <a:solidFill>
                  <a:schemeClr val="accent6">
                    <a:lumMod val="75000"/>
                  </a:schemeClr>
                </a:solidFill>
              </a:rPr>
              <a:t>СТРАТЕГИЧЕСКИ ЦЕЛИ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829" y="1726163"/>
            <a:ext cx="10814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3200" b="1" dirty="0"/>
              <a:t>Развитие на организационно-управленските услуги на </a:t>
            </a:r>
            <a:r>
              <a:rPr lang="bg-BG" sz="3200" b="1" dirty="0" smtClean="0"/>
              <a:t>КООК</a:t>
            </a:r>
          </a:p>
          <a:p>
            <a:pPr marL="457200" indent="-457200">
              <a:buFont typeface="+mj-lt"/>
              <a:buAutoNum type="arabicPeriod"/>
            </a:pPr>
            <a:endParaRPr lang="bg-BG" sz="3200" dirty="0"/>
          </a:p>
          <a:p>
            <a:pPr marL="457200" indent="-457200">
              <a:buFont typeface="+mj-lt"/>
              <a:buAutoNum type="arabicPeriod"/>
            </a:pPr>
            <a:r>
              <a:rPr lang="bg-BG" sz="3200" b="1" dirty="0"/>
              <a:t>Създаване и предлагане на образователни услуги и продукти на КООК, както и  съвместни такива между членовете на КООК </a:t>
            </a:r>
            <a:endParaRPr lang="bg-BG" sz="3200" b="1" dirty="0" smtClean="0"/>
          </a:p>
          <a:p>
            <a:pPr marL="457200" indent="-457200">
              <a:buFont typeface="+mj-lt"/>
              <a:buAutoNum type="arabicPeriod"/>
            </a:pPr>
            <a:endParaRPr lang="bg-BG" sz="3200" b="1" dirty="0" smtClean="0"/>
          </a:p>
          <a:p>
            <a:pPr marL="457200" indent="-457200">
              <a:buFont typeface="+mj-lt"/>
              <a:buAutoNum type="arabicPeriod"/>
            </a:pPr>
            <a:r>
              <a:rPr lang="bg-BG" sz="3200" b="1" dirty="0" smtClean="0"/>
              <a:t>Надграждане </a:t>
            </a:r>
            <a:r>
              <a:rPr lang="bg-BG" sz="3200" b="1" dirty="0"/>
              <a:t>и повишаване на административно – управленския капацитет и ресурси на КООК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53834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9" y="811764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4800" b="1" dirty="0">
                <a:solidFill>
                  <a:schemeClr val="accent6">
                    <a:lumMod val="75000"/>
                  </a:schemeClr>
                </a:solidFill>
              </a:rPr>
              <a:t>Стратегички план в краткосрочен и дългосрочен хоризонт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97460"/>
              </p:ext>
            </p:extLst>
          </p:nvPr>
        </p:nvGraphicFramePr>
        <p:xfrm>
          <a:off x="3676650" y="2563444"/>
          <a:ext cx="5753100" cy="358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31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КОНЦЕНТРАЦИЯ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691" y="2379306"/>
            <a:ext cx="6775451" cy="36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1772" y="1900726"/>
            <a:ext cx="3575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В краткосрочен план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bg-BG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до 1 година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9" y="811764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4800" b="1" dirty="0">
                <a:solidFill>
                  <a:schemeClr val="accent6">
                    <a:lumMod val="75000"/>
                  </a:schemeClr>
                </a:solidFill>
              </a:rPr>
              <a:t>Стратегички план в краткосрочен и дългосрочен хоризонт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772" y="1900726"/>
            <a:ext cx="357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C00000"/>
                </a:solidFill>
              </a:rPr>
              <a:t>В дългосрочен план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bg-BG" b="1" dirty="0">
                <a:solidFill>
                  <a:srgbClr val="C00000"/>
                </a:solidFill>
              </a:rPr>
              <a:t>до 5 </a:t>
            </a:r>
            <a:r>
              <a:rPr lang="bg-BG" b="1" dirty="0" smtClean="0">
                <a:solidFill>
                  <a:srgbClr val="C00000"/>
                </a:solidFill>
              </a:rPr>
              <a:t>години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05567"/>
              </p:ext>
            </p:extLst>
          </p:nvPr>
        </p:nvGraphicFramePr>
        <p:xfrm>
          <a:off x="4665695" y="1900726"/>
          <a:ext cx="5753100" cy="17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31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64" y="1667460"/>
            <a:ext cx="7062885" cy="460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7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9" y="811764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4800" b="1" dirty="0">
                <a:solidFill>
                  <a:schemeClr val="accent6">
                    <a:lumMod val="75000"/>
                  </a:schemeClr>
                </a:solidFill>
              </a:rPr>
              <a:t>Стратегички план в краткосрочен и дългосрочен хоризонт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772" y="1900726"/>
            <a:ext cx="357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C00000"/>
                </a:solidFill>
              </a:rPr>
              <a:t>В дългосрочен план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bg-BG" b="1" dirty="0">
                <a:solidFill>
                  <a:srgbClr val="C00000"/>
                </a:solidFill>
              </a:rPr>
              <a:t>до 5 </a:t>
            </a:r>
            <a:r>
              <a:rPr lang="bg-BG" b="1" dirty="0" smtClean="0">
                <a:solidFill>
                  <a:srgbClr val="C00000"/>
                </a:solidFill>
              </a:rPr>
              <a:t>години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605567"/>
              </p:ext>
            </p:extLst>
          </p:nvPr>
        </p:nvGraphicFramePr>
        <p:xfrm>
          <a:off x="4665695" y="1900726"/>
          <a:ext cx="5753100" cy="179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31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42" y="1825753"/>
            <a:ext cx="6419072" cy="44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3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829" y="811764"/>
            <a:ext cx="10173478" cy="746449"/>
          </a:xfrm>
        </p:spPr>
        <p:txBody>
          <a:bodyPr>
            <a:normAutofit fontScale="90000"/>
          </a:bodyPr>
          <a:lstStyle/>
          <a:p>
            <a:pPr algn="l"/>
            <a:r>
              <a:rPr lang="bg-BG" sz="4400" b="1" dirty="0">
                <a:solidFill>
                  <a:schemeClr val="accent6">
                    <a:lumMod val="50000"/>
                  </a:schemeClr>
                </a:solidFill>
              </a:rPr>
              <a:t>Графично представяне на основните цели в дългосчочен план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bg-BG" sz="4400" b="1" dirty="0">
                <a:solidFill>
                  <a:schemeClr val="accent6">
                    <a:lumMod val="50000"/>
                  </a:schemeClr>
                </a:solidFill>
              </a:rPr>
              <a:t>до 5 години 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01883" y="1656475"/>
            <a:ext cx="4972685" cy="13430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01883" y="3657341"/>
            <a:ext cx="5759450" cy="109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174" y="1486777"/>
            <a:ext cx="5127180" cy="199966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737693" y="3568609"/>
            <a:ext cx="4688205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1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260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Mincho</vt:lpstr>
      <vt:lpstr>Arial</vt:lpstr>
      <vt:lpstr>Calibri</vt:lpstr>
      <vt:lpstr>Calibri Light</vt:lpstr>
      <vt:lpstr>Times New Roman</vt:lpstr>
      <vt:lpstr>Office Theme</vt:lpstr>
      <vt:lpstr>Стратегия за  развитие на клъстера 2015 </vt:lpstr>
      <vt:lpstr>Основни цели</vt:lpstr>
      <vt:lpstr>СТРАТЕГИЧЕСКА РАМКА</vt:lpstr>
      <vt:lpstr>СТРАТЕГИЧЕСКИ ЦЕЛИ</vt:lpstr>
      <vt:lpstr>СТРАТЕГИЧЕСКИ ЦЕЛИ</vt:lpstr>
      <vt:lpstr>Стратегички план в краткосрочен и дългосрочен хоризонт</vt:lpstr>
      <vt:lpstr>Стратегички план в краткосрочен и дългосрочен хоризонт</vt:lpstr>
      <vt:lpstr>Стратегички план в краткосрочен и дългосрочен хоризонт</vt:lpstr>
      <vt:lpstr>Графично представяне на основните цели в дългосчочен план (до 5 години )</vt:lpstr>
      <vt:lpstr>Графично представяне на основните цели в дългосчочен план (до 5 години 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Маркетингово проучване на международни и национални тенденции  2015</dc:title>
  <dc:creator>Viki</dc:creator>
  <cp:lastModifiedBy>Viki</cp:lastModifiedBy>
  <cp:revision>11</cp:revision>
  <dcterms:created xsi:type="dcterms:W3CDTF">2015-04-17T04:55:43Z</dcterms:created>
  <dcterms:modified xsi:type="dcterms:W3CDTF">2015-04-20T06:53:26Z</dcterms:modified>
</cp:coreProperties>
</file>