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62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ki\Dropbox\Gama_plast\&#1040;&#1085;&#1082;&#1077;&#1090;&#1072;%20&#1082;&#1098;&#1084;%20&#1095;&#1083;&#1077;&#1085;&#1086;&#1074;&#1077;&#1090;&#1077;%20&#1085;&#1072;%20&#1050;&#1054;&#1054;&#1050;%20(&#1086;&#1090;&#1075;&#1086;&#1074;&#1086;&#1088;&#1080;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ki\Dropbox\Gama_plast\&#1040;&#1085;&#1082;&#1077;&#1090;&#1072;%20&#1082;&#1098;&#1084;%20&#1095;&#1083;&#1077;&#1085;&#1086;&#1074;&#1077;&#1090;&#1077;%20&#1085;&#1072;%20&#1050;&#1054;&#1054;&#1050;%20(&#1086;&#1090;&#1075;&#1086;&#1074;&#1086;&#1088;&#1080;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ki\Dropbox\Gama_plast\&#1040;&#1085;&#1082;&#1077;&#1090;&#1072;%20&#1082;&#1098;&#1084;%20&#1095;&#1083;&#1077;&#1085;&#1086;&#1074;&#1077;&#1090;&#1077;%20&#1085;&#1072;%20&#1050;&#1054;&#1054;&#1050;%20(&#1086;&#1090;&#1075;&#1086;&#1074;&#1086;&#1088;&#1080;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ki\Dropbox\Gama_plast\&#1040;&#1085;&#1082;&#1077;&#1090;&#1072;%20&#1082;&#1098;&#1084;%20&#1095;&#1083;&#1077;&#1085;&#1086;&#1074;&#1077;&#1090;&#1077;%20&#1085;&#1072;%20&#1050;&#1054;&#1054;&#1050;%20(&#1086;&#1090;&#1075;&#1086;&#1074;&#1086;&#1088;&#1080;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ki\Dropbox\Gama_plast\&#1040;&#1085;&#1082;&#1077;&#1090;&#1072;%20&#1082;&#1098;&#1084;%20&#1095;&#1083;&#1077;&#1085;&#1086;&#1074;&#1077;&#1090;&#1077;%20&#1085;&#1072;%20&#1050;&#1054;&#1054;&#1050;%20(&#1086;&#1090;&#1075;&#1086;&#1074;&#1086;&#1088;&#1080;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ki\Dropbox\Gama_plast\&#1040;&#1085;&#1082;&#1077;&#1090;&#1072;%20&#1082;&#1098;&#1084;%20&#1095;&#1083;&#1077;&#1085;&#1086;&#1074;&#1077;&#1090;&#1077;%20&#1085;&#1072;%20&#1050;&#1054;&#1054;&#1050;%20(&#1086;&#1090;&#1075;&#1086;&#1074;&#1086;&#1088;&#1080;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400"/>
              <a:t>оценка на регионите б България по потенциал на обуч. услуги</a:t>
            </a:r>
            <a:endParaRPr lang="en-US" sz="1400"/>
          </a:p>
        </c:rich>
      </c:tx>
      <c:layout>
        <c:manualLayout>
          <c:xMode val="edge"/>
          <c:yMode val="edge"/>
          <c:x val="5.0165556228548354E-2"/>
          <c:y val="4.37849671612746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3.014562393050094E-2"/>
          <c:y val="1.9873428865204563E-2"/>
          <c:w val="0.94442728032059164"/>
          <c:h val="0.78186066348847549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'Отговори от формуляр 1'!$A$12:$A$16</c:f>
              <c:strCache>
                <c:ptCount val="5"/>
                <c:pt idx="0">
                  <c:v>Северозападен  район </c:v>
                </c:pt>
                <c:pt idx="1">
                  <c:v>Североизточен район</c:v>
                </c:pt>
                <c:pt idx="2">
                  <c:v>Югоизточен район</c:v>
                </c:pt>
                <c:pt idx="3">
                  <c:v>Югозападен</c:v>
                </c:pt>
                <c:pt idx="4">
                  <c:v>Южен централен</c:v>
                </c:pt>
              </c:strCache>
            </c:strRef>
          </c:cat>
          <c:val>
            <c:numRef>
              <c:f>'Отговори от формуляр 1'!$B$12:$B$16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5</c:v>
                </c:pt>
                <c:pt idx="3">
                  <c:v>18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303969008"/>
        <c:axId val="303969568"/>
      </c:barChart>
      <c:catAx>
        <c:axId val="30396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03969568"/>
        <c:crosses val="autoZero"/>
        <c:auto val="1"/>
        <c:lblAlgn val="ctr"/>
        <c:lblOffset val="100"/>
        <c:noMultiLvlLbl val="0"/>
      </c:catAx>
      <c:valAx>
        <c:axId val="303969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0396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400" b="1" i="0" u="none" strike="noStrike" baseline="0">
                <a:effectLst/>
              </a:rPr>
              <a:t>От чуждите пазари как бихте степенували по важност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'Отговори от формуляр 1'!$F$16:$G$24</c:f>
              <c:multiLvlStrCache>
                <c:ptCount val="9"/>
                <c:lvl>
                  <c:pt idx="0">
                    <c:v>Балкански полуостров</c:v>
                  </c:pt>
                  <c:pt idx="1">
                    <c:v>Европейски съюз</c:v>
                  </c:pt>
                  <c:pt idx="2">
                    <c:v>Русия</c:v>
                  </c:pt>
                  <c:pt idx="3">
                    <c:v>Азия</c:v>
                  </c:pt>
                  <c:pt idx="4">
                    <c:v>Близък изток</c:v>
                  </c:pt>
                  <c:pt idx="5">
                    <c:v>Северна америка</c:v>
                  </c:pt>
                  <c:pt idx="6">
                    <c:v>Южна америка</c:v>
                  </c:pt>
                  <c:pt idx="7">
                    <c:v>Африка</c:v>
                  </c:pt>
                  <c:pt idx="8">
                    <c:v>Австралия</c:v>
                  </c:pt>
                </c:lvl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9</c:v>
                  </c:pt>
                  <c:pt idx="8">
                    <c:v>10</c:v>
                  </c:pt>
                </c:lvl>
              </c:multiLvlStrCache>
            </c:multiLvlStrRef>
          </c:cat>
          <c:val>
            <c:numRef>
              <c:f>'Отговори от формуляр 1'!$H$16:$H$24</c:f>
              <c:numCache>
                <c:formatCode>General</c:formatCode>
                <c:ptCount val="9"/>
                <c:pt idx="0">
                  <c:v>13</c:v>
                </c:pt>
                <c:pt idx="1">
                  <c:v>12</c:v>
                </c:pt>
                <c:pt idx="2">
                  <c:v>11</c:v>
                </c:pt>
                <c:pt idx="3">
                  <c:v>14</c:v>
                </c:pt>
                <c:pt idx="4">
                  <c:v>11</c:v>
                </c:pt>
                <c:pt idx="5">
                  <c:v>7</c:v>
                </c:pt>
                <c:pt idx="6">
                  <c:v>5</c:v>
                </c:pt>
                <c:pt idx="7">
                  <c:v>7</c:v>
                </c:pt>
                <c:pt idx="8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4432720"/>
        <c:axId val="304433280"/>
      </c:barChart>
      <c:catAx>
        <c:axId val="304432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04433280"/>
        <c:crosses val="autoZero"/>
        <c:auto val="1"/>
        <c:lblAlgn val="ctr"/>
        <c:lblOffset val="100"/>
        <c:noMultiLvlLbl val="0"/>
      </c:catAx>
      <c:valAx>
        <c:axId val="304433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04432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b="1"/>
              <a:t>Степенуване на таргет групите в България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bar"/>
        <c:grouping val="clustered"/>
        <c:varyColors val="0"/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'Отговори от формуляр 1'!$O$16:$P$23</c15:sqref>
                  </c15:fullRef>
                  <c15:levelRef>
                    <c15:sqref>'Отговори от формуляр 1'!$P$16:$P$23</c15:sqref>
                  </c15:levelRef>
                </c:ext>
              </c:extLst>
              <c:f>'Отговори от формуляр 1'!$P$16:$P$23</c:f>
              <c:strCache>
                <c:ptCount val="8"/>
                <c:pt idx="0">
                  <c:v>Учители, нуждаещи се от повишаване на квалификацията</c:v>
                </c:pt>
                <c:pt idx="1">
                  <c:v>Ученици, търсещи допълващо общо образователно обучение</c:v>
                </c:pt>
                <c:pt idx="2">
                  <c:v>Студенти, търсещи допълващо обучение</c:v>
                </c:pt>
                <c:pt idx="3">
                  <c:v>Работещи, нуждаещи се от допълнителни знания</c:v>
                </c:pt>
                <c:pt idx="4">
                  <c:v>Неработещи нуждаещи се от допълнителни знания</c:v>
                </c:pt>
                <c:pt idx="5">
                  <c:v>Пенсионери, нуждаещи се от допълнителни знания</c:v>
                </c:pt>
                <c:pt idx="6">
                  <c:v>Деца до 7 клас нуждаещи се от допълнителни знания</c:v>
                </c:pt>
                <c:pt idx="7">
                  <c:v>Чужденци, пребиващи в България, нуждаещи се..</c:v>
                </c:pt>
              </c:strCache>
            </c:strRef>
          </c:cat>
          <c:val>
            <c:numRef>
              <c:f>'Отговори от формуляр 1'!$S$16:$S$23</c:f>
              <c:numCache>
                <c:formatCode>General</c:formatCode>
                <c:ptCount val="8"/>
                <c:pt idx="0">
                  <c:v>81</c:v>
                </c:pt>
                <c:pt idx="1">
                  <c:v>83</c:v>
                </c:pt>
                <c:pt idx="2">
                  <c:v>79</c:v>
                </c:pt>
                <c:pt idx="3">
                  <c:v>83</c:v>
                </c:pt>
                <c:pt idx="4">
                  <c:v>80</c:v>
                </c:pt>
                <c:pt idx="5">
                  <c:v>75</c:v>
                </c:pt>
                <c:pt idx="6">
                  <c:v>78</c:v>
                </c:pt>
                <c:pt idx="7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4136304"/>
        <c:axId val="3041368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ullRef>
                          <c15:sqref>'Отговори от формуляр 1'!$O$16:$P$23</c15:sqref>
                        </c15:fullRef>
                        <c15:levelRef>
                          <c15:sqref>'Отговори от формуляр 1'!$P$16:$P$23</c15:sqref>
                        </c15:levelRef>
                        <c15:formulaRef>
                          <c15:sqref>'Отговори от формуляр 1'!$P$16:$P$23</c15:sqref>
                        </c15:formulaRef>
                      </c:ext>
                    </c:extLst>
                    <c:strCache>
                      <c:ptCount val="8"/>
                      <c:pt idx="0">
                        <c:v>Учители, нуждаещи се от повишаване на квалификацията</c:v>
                      </c:pt>
                      <c:pt idx="1">
                        <c:v>Ученици, търсещи допълващо общо образователно обучение</c:v>
                      </c:pt>
                      <c:pt idx="2">
                        <c:v>Студенти, търсещи допълващо обучение</c:v>
                      </c:pt>
                      <c:pt idx="3">
                        <c:v>Работещи, нуждаещи се от допълнителни знания</c:v>
                      </c:pt>
                      <c:pt idx="4">
                        <c:v>Неработещи нуждаещи се от допълнителни знания</c:v>
                      </c:pt>
                      <c:pt idx="5">
                        <c:v>Пенсионери, нуждаещи се от допълнителни знания</c:v>
                      </c:pt>
                      <c:pt idx="6">
                        <c:v>Деца до 7 клас нуждаещи се от допълнителни знания</c:v>
                      </c:pt>
                      <c:pt idx="7">
                        <c:v>Чужденци, пребиващи в България, нуждаещи се..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'Отговори от формуляр 1'!$Q$16:$Q$23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'Отговори от формуляр 1'!$O$16:$P$23</c15:sqref>
                        </c15:fullRef>
                        <c15:levelRef>
                          <c15:sqref>'Отговори от формуляр 1'!$P$16:$P$23</c15:sqref>
                        </c15:levelRef>
                        <c15:formulaRef>
                          <c15:sqref>'Отговори от формуляр 1'!$P$16:$P$23</c15:sqref>
                        </c15:formulaRef>
                      </c:ext>
                    </c:extLst>
                    <c:strCache>
                      <c:ptCount val="8"/>
                      <c:pt idx="0">
                        <c:v>Учители, нуждаещи се от повишаване на квалификацията</c:v>
                      </c:pt>
                      <c:pt idx="1">
                        <c:v>Ученици, търсещи допълващо общо образователно обучение</c:v>
                      </c:pt>
                      <c:pt idx="2">
                        <c:v>Студенти, търсещи допълващо обучение</c:v>
                      </c:pt>
                      <c:pt idx="3">
                        <c:v>Работещи, нуждаещи се от допълнителни знания</c:v>
                      </c:pt>
                      <c:pt idx="4">
                        <c:v>Неработещи нуждаещи се от допълнителни знания</c:v>
                      </c:pt>
                      <c:pt idx="5">
                        <c:v>Пенсионери, нуждаещи се от допълнителни знания</c:v>
                      </c:pt>
                      <c:pt idx="6">
                        <c:v>Деца до 7 клас нуждаещи се от допълнителни знания</c:v>
                      </c:pt>
                      <c:pt idx="7">
                        <c:v>Чужденци, пребиващи в България, нуждаещи се..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'Отговори от формуляр 1'!$R$16:$R$23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</c:ext>
        </c:extLst>
      </c:barChart>
      <c:catAx>
        <c:axId val="30413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04136864"/>
        <c:crosses val="autoZero"/>
        <c:auto val="1"/>
        <c:lblAlgn val="ctr"/>
        <c:lblOffset val="100"/>
        <c:noMultiLvlLbl val="0"/>
      </c:catAx>
      <c:valAx>
        <c:axId val="304136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0413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Проритетни възрастови групи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'Отговори от формуляр 1'!$AB$15:$AB$18</c:f>
              <c:strCache>
                <c:ptCount val="4"/>
                <c:pt idx="0">
                  <c:v>16-22 г</c:v>
                </c:pt>
                <c:pt idx="1">
                  <c:v>22-35 г. </c:v>
                </c:pt>
                <c:pt idx="2">
                  <c:v>35-50 г</c:v>
                </c:pt>
                <c:pt idx="3">
                  <c:v>Над 50г</c:v>
                </c:pt>
              </c:strCache>
            </c:strRef>
          </c:cat>
          <c:val>
            <c:numRef>
              <c:f>'Отговори от формуляр 1'!$AC$15:$AC$18</c:f>
              <c:numCache>
                <c:formatCode>General</c:formatCode>
                <c:ptCount val="4"/>
                <c:pt idx="0">
                  <c:v>15</c:v>
                </c:pt>
                <c:pt idx="1">
                  <c:v>14</c:v>
                </c:pt>
                <c:pt idx="2">
                  <c:v>14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321520"/>
        <c:axId val="306322080"/>
      </c:barChart>
      <c:catAx>
        <c:axId val="30632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06322080"/>
        <c:crosses val="autoZero"/>
        <c:auto val="1"/>
        <c:lblAlgn val="ctr"/>
        <c:lblOffset val="100"/>
        <c:noMultiLvlLbl val="0"/>
      </c:catAx>
      <c:valAx>
        <c:axId val="30632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06321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b="1">
                <a:solidFill>
                  <a:schemeClr val="bg1">
                    <a:lumMod val="65000"/>
                  </a:schemeClr>
                </a:solidFill>
              </a:rPr>
              <a:t>Степенуване по</a:t>
            </a:r>
            <a:r>
              <a:rPr lang="bg-BG" b="1" baseline="0">
                <a:solidFill>
                  <a:schemeClr val="bg1">
                    <a:lumMod val="65000"/>
                  </a:schemeClr>
                </a:solidFill>
              </a:rPr>
              <a:t> начин на провеждане на услугите</a:t>
            </a:r>
            <a:endParaRPr lang="en-US" b="1">
              <a:solidFill>
                <a:schemeClr val="bg1">
                  <a:lumMod val="6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'Отговори от формуляр 1'!$AE$16:$AE$18</c:f>
              <c:strCache>
                <c:ptCount val="3"/>
                <c:pt idx="0">
                  <c:v>традиционно</c:v>
                </c:pt>
                <c:pt idx="1">
                  <c:v>хибридно</c:v>
                </c:pt>
                <c:pt idx="2">
                  <c:v>изцяло дистанционно</c:v>
                </c:pt>
              </c:strCache>
            </c:strRef>
          </c:cat>
          <c:val>
            <c:numRef>
              <c:f>'Отговори от формуляр 1'!$AF$16:$AF$18</c:f>
              <c:numCache>
                <c:formatCode>General</c:formatCode>
                <c:ptCount val="3"/>
                <c:pt idx="0">
                  <c:v>3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600">
                <a:solidFill>
                  <a:schemeClr val="bg1">
                    <a:lumMod val="50000"/>
                  </a:schemeClr>
                </a:solidFill>
              </a:rPr>
              <a:t>приоритизиране по предполагемо търсене</a:t>
            </a:r>
            <a:endParaRPr lang="en-US" sz="1600">
              <a:solidFill>
                <a:schemeClr val="bg1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1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'Отговори от формуляр 1'!$AE$22:$AE$32</c:f>
              <c:strCache>
                <c:ptCount val="11"/>
                <c:pt idx="0">
                  <c:v>информационни технологии</c:v>
                </c:pt>
                <c:pt idx="1">
                  <c:v>изучаване на езици</c:v>
                </c:pt>
                <c:pt idx="2">
                  <c:v>точни науки</c:v>
                </c:pt>
                <c:pt idx="3">
                  <c:v>история, геофрафия</c:v>
                </c:pt>
                <c:pt idx="4">
                  <c:v>продажби</c:v>
                </c:pt>
                <c:pt idx="5">
                  <c:v>психология</c:v>
                </c:pt>
                <c:pt idx="6">
                  <c:v>умения за общуване</c:v>
                </c:pt>
                <c:pt idx="7">
                  <c:v>дизайн</c:v>
                </c:pt>
                <c:pt idx="8">
                  <c:v>фотография</c:v>
                </c:pt>
                <c:pt idx="9">
                  <c:v>Подготовка на проекти за финансиране</c:v>
                </c:pt>
                <c:pt idx="10">
                  <c:v>финанси</c:v>
                </c:pt>
              </c:strCache>
            </c:strRef>
          </c:cat>
          <c:val>
            <c:numRef>
              <c:f>'Отговори от формуляр 1'!$AG$22:$AG$32</c:f>
              <c:numCache>
                <c:formatCode>General</c:formatCode>
                <c:ptCount val="11"/>
                <c:pt idx="0">
                  <c:v>15</c:v>
                </c:pt>
                <c:pt idx="1">
                  <c:v>18</c:v>
                </c:pt>
                <c:pt idx="2">
                  <c:v>13</c:v>
                </c:pt>
                <c:pt idx="3">
                  <c:v>6</c:v>
                </c:pt>
                <c:pt idx="4">
                  <c:v>13</c:v>
                </c:pt>
                <c:pt idx="5">
                  <c:v>11</c:v>
                </c:pt>
                <c:pt idx="6">
                  <c:v>14</c:v>
                </c:pt>
                <c:pt idx="7">
                  <c:v>12</c:v>
                </c:pt>
                <c:pt idx="8">
                  <c:v>8</c:v>
                </c:pt>
                <c:pt idx="9">
                  <c:v>13</c:v>
                </c:pt>
                <c:pt idx="10">
                  <c:v>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07371840"/>
        <c:axId val="3073724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bg-BG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'Отговори от формуляр 1'!$AE$22:$AE$32</c15:sqref>
                        </c15:formulaRef>
                      </c:ext>
                    </c:extLst>
                    <c:strCache>
                      <c:ptCount val="11"/>
                      <c:pt idx="0">
                        <c:v>информационни технологии</c:v>
                      </c:pt>
                      <c:pt idx="1">
                        <c:v>изучаване на езици</c:v>
                      </c:pt>
                      <c:pt idx="2">
                        <c:v>точни науки</c:v>
                      </c:pt>
                      <c:pt idx="3">
                        <c:v>история, геофрафия</c:v>
                      </c:pt>
                      <c:pt idx="4">
                        <c:v>продажби</c:v>
                      </c:pt>
                      <c:pt idx="5">
                        <c:v>психология</c:v>
                      </c:pt>
                      <c:pt idx="6">
                        <c:v>умения за общуване</c:v>
                      </c:pt>
                      <c:pt idx="7">
                        <c:v>дизайн</c:v>
                      </c:pt>
                      <c:pt idx="8">
                        <c:v>фотография</c:v>
                      </c:pt>
                      <c:pt idx="9">
                        <c:v>Подготовка на проекти за финансиране</c:v>
                      </c:pt>
                      <c:pt idx="10">
                        <c:v>финанси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'Отговори от формуляр 1'!$AF$22:$AF$32</c15:sqref>
                        </c15:formulaRef>
                      </c:ext>
                    </c:extLst>
                    <c:numCache>
                      <c:formatCode>General</c:formatCode>
                      <c:ptCount val="11"/>
                    </c:numCache>
                  </c:numRef>
                </c:val>
              </c15:ser>
            </c15:filteredBarSeries>
          </c:ext>
        </c:extLst>
      </c:barChart>
      <c:catAx>
        <c:axId val="307371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07372400"/>
        <c:crosses val="autoZero"/>
        <c:auto val="1"/>
        <c:lblAlgn val="ctr"/>
        <c:lblOffset val="100"/>
        <c:noMultiLvlLbl val="0"/>
      </c:catAx>
      <c:valAx>
        <c:axId val="30737240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0737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49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5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0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6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95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01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9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2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75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8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24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3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64" y="2445965"/>
            <a:ext cx="3259455" cy="2178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1122363"/>
            <a:ext cx="10173478" cy="2647204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bg-BG" sz="4800" b="1" dirty="0" smtClean="0">
                <a:solidFill>
                  <a:schemeClr val="accent6">
                    <a:lumMod val="50000"/>
                  </a:schemeClr>
                </a:solidFill>
              </a:rPr>
              <a:t>нализ </a:t>
            </a:r>
            <a:r>
              <a:rPr lang="bg-BG" sz="4800" b="1" dirty="0">
                <a:solidFill>
                  <a:schemeClr val="accent6">
                    <a:lumMod val="50000"/>
                  </a:schemeClr>
                </a:solidFill>
              </a:rPr>
              <a:t>на </a:t>
            </a:r>
            <a:r>
              <a:rPr lang="bg-BG" sz="4800" b="1" dirty="0" smtClean="0">
                <a:solidFill>
                  <a:schemeClr val="accent6">
                    <a:lumMod val="50000"/>
                  </a:schemeClr>
                </a:solidFill>
              </a:rPr>
              <a:t>изведените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bg-BG" sz="4800" b="1" dirty="0" smtClean="0">
                <a:solidFill>
                  <a:schemeClr val="accent6">
                    <a:lumMod val="50000"/>
                  </a:schemeClr>
                </a:solidFill>
              </a:rPr>
              <a:t>целеви пазари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5400" dirty="0" smtClean="0">
                <a:solidFill>
                  <a:srgbClr val="002060"/>
                </a:solidFill>
              </a:rPr>
              <a:t/>
            </a:r>
            <a:br>
              <a:rPr lang="en-US" sz="5400" dirty="0" smtClean="0">
                <a:solidFill>
                  <a:srgbClr val="002060"/>
                </a:solidFill>
              </a:rPr>
            </a:br>
            <a:r>
              <a:rPr lang="bg-BG" sz="5400" b="1" dirty="0" smtClean="0">
                <a:solidFill>
                  <a:schemeClr val="accent6">
                    <a:lumMod val="50000"/>
                  </a:schemeClr>
                </a:solidFill>
              </a:rPr>
              <a:t>2015 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94522" y="5962261"/>
            <a:ext cx="11579290" cy="69012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1800" b="1" dirty="0">
                <a:solidFill>
                  <a:schemeClr val="bg1"/>
                </a:solidFill>
              </a:rPr>
              <a:t>Изготвен от консорциум ( „Маркет фокус” ООД , „Нидара” ООД) По поръчка на  „Клъстер за образование, обучения и </a:t>
            </a:r>
            <a:r>
              <a:rPr lang="bg-BG" sz="1800" b="1" dirty="0" smtClean="0">
                <a:solidFill>
                  <a:schemeClr val="bg1"/>
                </a:solidFill>
              </a:rPr>
              <a:t>квалификации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3252" y="5118215"/>
            <a:ext cx="3790560" cy="80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838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4800" b="1" dirty="0">
                <a:solidFill>
                  <a:schemeClr val="accent6">
                    <a:lumMod val="50000"/>
                  </a:schemeClr>
                </a:solidFill>
              </a:rPr>
              <a:t>Анализ по </a:t>
            </a:r>
            <a:r>
              <a:rPr lang="bg-BG" sz="4800" b="1" dirty="0" smtClean="0">
                <a:solidFill>
                  <a:schemeClr val="accent6">
                    <a:lumMod val="50000"/>
                  </a:schemeClr>
                </a:solidFill>
              </a:rPr>
              <a:t>услуги и продукти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71609975"/>
              </p:ext>
            </p:extLst>
          </p:nvPr>
        </p:nvGraphicFramePr>
        <p:xfrm>
          <a:off x="1819469" y="2057400"/>
          <a:ext cx="6562531" cy="3736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863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4800" b="1" dirty="0" smtClean="0">
                <a:solidFill>
                  <a:schemeClr val="accent6">
                    <a:lumMod val="50000"/>
                  </a:schemeClr>
                </a:solidFill>
              </a:rPr>
              <a:t>Прогноза за ръста на е-обучението в световен мащаб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418253" y="2621902"/>
            <a:ext cx="8960498" cy="214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395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Ключови </a:t>
            </a: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</a:rPr>
              <a:t>потребители и клиенти от публичния и частен сектор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928821"/>
              </p:ext>
            </p:extLst>
          </p:nvPr>
        </p:nvGraphicFramePr>
        <p:xfrm>
          <a:off x="886408" y="1847461"/>
          <a:ext cx="8515719" cy="2943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8429"/>
                <a:gridCol w="3343154"/>
                <a:gridCol w="2414136"/>
              </a:tblGrid>
              <a:tr h="308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ниво на образование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продукт/услуга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ключов клиент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08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630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rgbClr val="FF0000"/>
                          </a:solidFill>
                          <a:effectLst/>
                        </a:rPr>
                        <a:t>пред училищно и начално обучение</a:t>
                      </a:r>
                      <a:endParaRPr lang="bg-BG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езиково обучение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родител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обучения по изкуства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родител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квалификацията на учителите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държава, община, фирма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Подготовка на програми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държава, община, фирма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7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съдаване на образователни инструменти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държава, община, фирма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287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Ключови </a:t>
            </a: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</a:rPr>
              <a:t>потребители и клиенти от публичния и частен сектор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87127"/>
              </p:ext>
            </p:extLst>
          </p:nvPr>
        </p:nvGraphicFramePr>
        <p:xfrm>
          <a:off x="914400" y="2230016"/>
          <a:ext cx="8484235" cy="2409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8690"/>
                <a:gridCol w="3331053"/>
                <a:gridCol w="2404492"/>
              </a:tblGrid>
              <a:tr h="271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rgbClr val="FF0000"/>
                          </a:solidFill>
                          <a:effectLst/>
                        </a:rPr>
                        <a:t>средно образование</a:t>
                      </a:r>
                      <a:endParaRPr lang="bg-BG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езиково обучение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родител, ученик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обучения по изкуства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родител, ученик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9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допълващо образование по основните предмети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родител, ученик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8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свободно избирами обучени / дизайн, програмиране и др./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ученик, родител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квалификацията на учителите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държава, община, фирма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3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Подготовка на програми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държава, община, фирма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5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съдаване на образователни инструменти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държава, община, фирма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022098"/>
              </p:ext>
            </p:extLst>
          </p:nvPr>
        </p:nvGraphicFramePr>
        <p:xfrm>
          <a:off x="933059" y="1791478"/>
          <a:ext cx="8462867" cy="360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1309"/>
                <a:gridCol w="3322405"/>
                <a:gridCol w="2399153"/>
              </a:tblGrid>
              <a:tr h="360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ниво на образование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продукт/услуга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ключов клиент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21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Ключови </a:t>
            </a: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</a:rPr>
              <a:t>потребители и клиенти от публичния и частен сектор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022098"/>
              </p:ext>
            </p:extLst>
          </p:nvPr>
        </p:nvGraphicFramePr>
        <p:xfrm>
          <a:off x="933059" y="1791478"/>
          <a:ext cx="8462867" cy="360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1309"/>
                <a:gridCol w="3322405"/>
                <a:gridCol w="2399153"/>
              </a:tblGrid>
              <a:tr h="360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ниво на образование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продукт/услуга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ключов клиент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306770"/>
              </p:ext>
            </p:extLst>
          </p:nvPr>
        </p:nvGraphicFramePr>
        <p:xfrm>
          <a:off x="923731" y="2202026"/>
          <a:ext cx="8463740" cy="279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1912"/>
                <a:gridCol w="3323161"/>
                <a:gridCol w="2398667"/>
              </a:tblGrid>
              <a:tr h="258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rgbClr val="FF0000"/>
                          </a:solidFill>
                          <a:effectLst/>
                        </a:rPr>
                        <a:t>Висше образование</a:t>
                      </a:r>
                      <a:endParaRPr lang="bg-BG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езиково обучение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студент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8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обучения по изкуства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студент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5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допълващо образование по основните предмети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студент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5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свободно избирами обучени / дизайн, програмиране и др./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студент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8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квалификацията на преподаватели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държава, университет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8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Подготовка на програми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държава, университет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9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съдаване на образователни инструменти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държава, университет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8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Стажове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фирми, университет, студент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5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Ключови </a:t>
            </a: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</a:rPr>
              <a:t>потребители и клиенти от публичния и частен сектор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022098"/>
              </p:ext>
            </p:extLst>
          </p:nvPr>
        </p:nvGraphicFramePr>
        <p:xfrm>
          <a:off x="933059" y="1791478"/>
          <a:ext cx="8462867" cy="360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1309"/>
                <a:gridCol w="3322405"/>
                <a:gridCol w="2399153"/>
              </a:tblGrid>
              <a:tr h="360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ниво на образование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продукт/услуга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ключов клиент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917365"/>
              </p:ext>
            </p:extLst>
          </p:nvPr>
        </p:nvGraphicFramePr>
        <p:xfrm>
          <a:off x="923730" y="2230015"/>
          <a:ext cx="8477393" cy="2657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6391"/>
                <a:gridCol w="3328616"/>
                <a:gridCol w="2402386"/>
              </a:tblGrid>
              <a:tr h="4423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rgbClr val="FF0000"/>
                          </a:solidFill>
                          <a:effectLst/>
                        </a:rPr>
                        <a:t>Продължаващото професионално обучение</a:t>
                      </a:r>
                      <a:endParaRPr lang="bg-BG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езиково обучение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фирма, институции, физическо лице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45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обучения по изкуства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 физическо лице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свободно избирами обучения / дизайн, програмиране и др./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 физическо лице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45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Подготовка на програми 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фирма, институции,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съдаване на образователни инструменти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Пвишаване на квалификацията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фирми, учреждения, физически лица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0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g-BG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Пре-квалификация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фирми, учреждения, бюра по труда, физически лица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857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По важни данни от анкетно проучване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3778277" y="1793732"/>
            <a:ext cx="6889723" cy="1733239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3674705" y="3657600"/>
            <a:ext cx="6822233" cy="1756183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885786" y="1660850"/>
            <a:ext cx="2892491" cy="7464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FF0000"/>
                </a:solidFill>
              </a:rPr>
              <a:t>ученици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835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По важни данни от анкетно проучване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85786" y="1660850"/>
            <a:ext cx="2892491" cy="7464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FF0000"/>
                </a:solidFill>
              </a:rPr>
              <a:t>ученици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3107094" y="1976062"/>
            <a:ext cx="7080379" cy="192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402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>SWAT </a:t>
            </a:r>
            <a:r>
              <a:rPr lang="bg-BG" sz="4800" b="1" dirty="0" smtClean="0">
                <a:solidFill>
                  <a:schemeClr val="accent6">
                    <a:lumMod val="50000"/>
                  </a:schemeClr>
                </a:solidFill>
              </a:rPr>
              <a:t>анализ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12294"/>
              </p:ext>
            </p:extLst>
          </p:nvPr>
        </p:nvGraphicFramePr>
        <p:xfrm>
          <a:off x="3853543" y="382556"/>
          <a:ext cx="7663542" cy="5251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5531"/>
                <a:gridCol w="3548011"/>
              </a:tblGrid>
              <a:tr h="2789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СИЛНИ СТРАНИ</a:t>
                      </a:r>
                      <a:endParaRPr lang="bg-BG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СЛАБИ СТРАНИ</a:t>
                      </a:r>
                      <a:endParaRPr lang="bg-BG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25" marR="61025" marT="0" marB="0">
                    <a:solidFill>
                      <a:srgbClr val="C00000"/>
                    </a:solidFill>
                  </a:tcPr>
                </a:tc>
              </a:tr>
              <a:tr h="788228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В България няма обединения на клъстерен принцип, работещи в областта на обученията и квалификациите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 dirty="0">
                          <a:effectLst/>
                        </a:rPr>
                        <a:t>Все още управленското тяло се нуждае от външно финансиране за пълноценна работа</a:t>
                      </a:r>
                      <a:endParaRPr lang="bg-BG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</a:tr>
              <a:tr h="394114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Пазара на образователни услуги е така да се каже „Вечен“ 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Клъстера е все още слабо познат на пазара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</a:tr>
              <a:tr h="394114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Иновациите и дистанционните форми навлизат бързо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Недостатъчно ясно формулирани продукти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</a:tr>
              <a:tr h="59117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Фирмите от Клъстера имат установени вече здрави връзки и опит в съвместнна работа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Съществуват езикови бариери за международните пазари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</a:tr>
              <a:tr h="394114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Клъстера разполага с квалифициран, образован екип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Недостатъчно покрит спектър от услуги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</a:tr>
              <a:tr h="788228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Бързото развитие на технологиите премахва географски бариери и това позволява излаз на международния пазар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Необходимост от доста време за разработване и налагане на образователните услуги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</a:tr>
              <a:tr h="788228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Клъстера залага в голяма степен на дистанционни форми на обучение и това е плюс, поради експанзивното им развитие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>
                          <a:effectLst/>
                        </a:rPr>
                        <a:t>Недостатъчно деференциране на услугите на членовете и на клъстера.</a:t>
                      </a:r>
                      <a:endParaRPr lang="bg-BG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</a:tr>
              <a:tr h="8341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 </a:t>
                      </a:r>
                      <a:endParaRPr lang="bg-BG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1100" dirty="0">
                          <a:effectLst/>
                        </a:rPr>
                        <a:t>Съществуват фирми и организации, които са по отдавна на пазара и са се наложили</a:t>
                      </a:r>
                      <a:endParaRPr lang="bg-BG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25" marR="61025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4713" y="1763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61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>SWAT </a:t>
            </a:r>
            <a:r>
              <a:rPr lang="bg-BG" sz="4800" b="1" dirty="0" smtClean="0">
                <a:solidFill>
                  <a:schemeClr val="accent6">
                    <a:lumMod val="50000"/>
                  </a:schemeClr>
                </a:solidFill>
              </a:rPr>
              <a:t>анализ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4713" y="1763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257942"/>
              </p:ext>
            </p:extLst>
          </p:nvPr>
        </p:nvGraphicFramePr>
        <p:xfrm>
          <a:off x="3872205" y="699795"/>
          <a:ext cx="7719526" cy="54337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5597"/>
                <a:gridCol w="3573929"/>
              </a:tblGrid>
              <a:tr h="2495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ВЪЗМОЖНОСТИ</a:t>
                      </a:r>
                      <a:endParaRPr lang="bg-BG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12" marR="514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ЗАПЛАХИ</a:t>
                      </a:r>
                      <a:endParaRPr lang="bg-BG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12" marR="51412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8491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 dirty="0">
                          <a:solidFill>
                            <a:srgbClr val="002060"/>
                          </a:solidFill>
                          <a:effectLst/>
                        </a:rPr>
                        <a:t>Няма икономически, социални и законови пречки за развитие на продуктите</a:t>
                      </a:r>
                      <a:endParaRPr lang="bg-BG" sz="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>
                          <a:effectLst/>
                        </a:rPr>
                        <a:t>Възможно е административното тяло да не успее да мотивира, организира достатъчно добре членовете за бъдеща активност</a:t>
                      </a:r>
                      <a:endParaRPr lang="bg-BG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/>
                </a:tc>
              </a:tr>
              <a:tr h="855751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 dirty="0">
                          <a:solidFill>
                            <a:srgbClr val="002060"/>
                          </a:solidFill>
                          <a:effectLst/>
                        </a:rPr>
                        <a:t>В близките години пазара ще расте  </a:t>
                      </a:r>
                      <a:endParaRPr lang="bg-BG" sz="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>
                          <a:effectLst/>
                        </a:rPr>
                        <a:t>Липсата на финансиране и за момента на достатъчтно приходи от членски внос да попречи на работата на Клъстера</a:t>
                      </a:r>
                      <a:endParaRPr lang="bg-BG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/>
                </a:tc>
              </a:tr>
              <a:tr h="68491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 dirty="0">
                          <a:solidFill>
                            <a:srgbClr val="002060"/>
                          </a:solidFill>
                          <a:effectLst/>
                        </a:rPr>
                        <a:t>Увеличаване на членската маса и осигуряване на по високи приходи от членски внос и разширяване на гамата от услуги </a:t>
                      </a:r>
                      <a:endParaRPr lang="bg-BG" sz="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 dirty="0">
                          <a:effectLst/>
                        </a:rPr>
                        <a:t>Ниската платежоспособност на българския потребител </a:t>
                      </a:r>
                      <a:endParaRPr lang="bg-BG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/>
                </a:tc>
              </a:tr>
              <a:tr h="513683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 dirty="0">
                          <a:solidFill>
                            <a:srgbClr val="002060"/>
                          </a:solidFill>
                          <a:effectLst/>
                        </a:rPr>
                        <a:t>България се стреми да повиши качеството си на образование и клъстера може да участва в процеса</a:t>
                      </a:r>
                      <a:endParaRPr lang="bg-BG" sz="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Calibri" panose="020F0502020204030204" pitchFamily="34" charset="0"/>
                        <a:buChar char="•"/>
                      </a:pPr>
                      <a:r>
                        <a:rPr lang="bg-BG" sz="900">
                          <a:effectLst/>
                        </a:rPr>
                        <a:t>Недостатъчно добрия имидж, който има българското образование.</a:t>
                      </a:r>
                      <a:endParaRPr lang="bg-BG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12" marR="51412" marT="0" marB="0"/>
                </a:tc>
              </a:tr>
              <a:tr h="68491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 dirty="0">
                          <a:solidFill>
                            <a:srgbClr val="002060"/>
                          </a:solidFill>
                          <a:effectLst/>
                        </a:rPr>
                        <a:t>Динамичната бизнес среда изисква все по-често обучения и квалификации</a:t>
                      </a:r>
                      <a:endParaRPr lang="bg-BG" sz="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>
                          <a:effectLst/>
                        </a:rPr>
                        <a:t>На международния пазар съществуват установени вече фирми, които са завоювали позиция</a:t>
                      </a:r>
                      <a:endParaRPr lang="bg-BG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/>
                </a:tc>
              </a:tr>
              <a:tr h="513683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 dirty="0">
                          <a:solidFill>
                            <a:srgbClr val="002060"/>
                          </a:solidFill>
                          <a:effectLst/>
                        </a:rPr>
                        <a:t>Новите технологии освен облекчения, носят и трудности за боравещите с тях – това изисква обучения</a:t>
                      </a:r>
                      <a:endParaRPr lang="bg-BG" sz="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>
                          <a:effectLst/>
                        </a:rPr>
                        <a:t>Трудно е да се определи времето за налагането на новите продукти</a:t>
                      </a:r>
                      <a:endParaRPr lang="bg-BG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/>
                </a:tc>
              </a:tr>
              <a:tr h="732618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 dirty="0">
                          <a:solidFill>
                            <a:srgbClr val="002060"/>
                          </a:solidFill>
                          <a:effectLst/>
                        </a:rPr>
                        <a:t>Съществуват редица европейски и национални програми свързани с обучения и квалификации</a:t>
                      </a:r>
                      <a:endParaRPr lang="bg-BG" sz="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568960" algn="l"/>
                        </a:tabLst>
                      </a:pPr>
                      <a:r>
                        <a:rPr lang="bg-BG" sz="900">
                          <a:effectLst/>
                        </a:rPr>
                        <a:t>Възможна рестриктивна, монополна политика на държавата по въпросите на образованието</a:t>
                      </a:r>
                      <a:endParaRPr lang="bg-BG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12" marR="51412" marT="0" marB="0"/>
                </a:tc>
              </a:tr>
              <a:tr h="513683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bg-BG" sz="900" dirty="0">
                          <a:solidFill>
                            <a:srgbClr val="002060"/>
                          </a:solidFill>
                          <a:effectLst/>
                        </a:rPr>
                        <a:t>Цените на услугите са конкурентоспособни на международния пазар</a:t>
                      </a:r>
                      <a:endParaRPr lang="bg-BG" sz="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0" indent="-1714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68960" algn="l"/>
                        </a:tabLst>
                      </a:pPr>
                      <a:r>
                        <a:rPr lang="bg-BG" sz="900" dirty="0">
                          <a:effectLst/>
                        </a:rPr>
                        <a:t> </a:t>
                      </a:r>
                      <a:endParaRPr lang="bg-BG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12" marR="5141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918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 smtClean="0">
                <a:solidFill>
                  <a:schemeClr val="accent6">
                    <a:lumMod val="50000"/>
                  </a:schemeClr>
                </a:solidFill>
              </a:rPr>
              <a:t>Обхват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5820" y="1987620"/>
            <a:ext cx="108141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1</a:t>
            </a:r>
            <a:r>
              <a:rPr lang="en-US" sz="2000" dirty="0"/>
              <a:t>.	</a:t>
            </a:r>
            <a:r>
              <a:rPr lang="en-US" sz="2000" dirty="0" err="1"/>
              <a:t>Български</a:t>
            </a:r>
            <a:r>
              <a:rPr lang="en-US" sz="2000" dirty="0"/>
              <a:t> пазар.</a:t>
            </a:r>
            <a:endParaRPr lang="bg-BG" sz="2000" dirty="0"/>
          </a:p>
          <a:p>
            <a:r>
              <a:rPr lang="en-US" sz="2000" dirty="0"/>
              <a:t>2.	</a:t>
            </a:r>
            <a:r>
              <a:rPr lang="en-US" sz="2000" dirty="0" err="1"/>
              <a:t>Международни</a:t>
            </a:r>
            <a:r>
              <a:rPr lang="en-US" sz="2000" dirty="0"/>
              <a:t> пазари, </a:t>
            </a:r>
            <a:r>
              <a:rPr lang="en-US" sz="2000" dirty="0" err="1"/>
              <a:t>изведени</a:t>
            </a:r>
            <a:r>
              <a:rPr lang="en-US" sz="2000" dirty="0"/>
              <a:t> като водещи от </a:t>
            </a:r>
            <a:r>
              <a:rPr lang="en-US" sz="2000" dirty="0" err="1"/>
              <a:t>проучването</a:t>
            </a:r>
            <a:r>
              <a:rPr lang="en-US" sz="2000" dirty="0"/>
              <a:t>. </a:t>
            </a:r>
            <a:endParaRPr lang="bg-BG" sz="2000" dirty="0"/>
          </a:p>
          <a:p>
            <a:r>
              <a:rPr lang="en-US" sz="2000" dirty="0"/>
              <a:t>3.	Пазари по начин на провеждане на услугите (традиционен, хибриден, изцяло иновативен).</a:t>
            </a:r>
            <a:endParaRPr lang="bg-BG" sz="2000" dirty="0"/>
          </a:p>
          <a:p>
            <a:r>
              <a:rPr lang="en-US" sz="2000" dirty="0"/>
              <a:t> </a:t>
            </a:r>
            <a:endParaRPr lang="bg-BG" sz="2000" dirty="0"/>
          </a:p>
          <a:p>
            <a:r>
              <a:rPr lang="en-US" sz="2000" dirty="0"/>
              <a:t> Анализът обхваща водещи пазари по следните признаци:</a:t>
            </a:r>
            <a:endParaRPr lang="bg-BG" sz="2000" dirty="0"/>
          </a:p>
          <a:p>
            <a:r>
              <a:rPr lang="en-US" sz="2000" dirty="0"/>
              <a:t>-	Регион, страни, таргет.</a:t>
            </a:r>
            <a:endParaRPr lang="bg-BG" sz="2000" dirty="0"/>
          </a:p>
          <a:p>
            <a:r>
              <a:rPr lang="en-US" sz="2000" dirty="0"/>
              <a:t>-	Пазар на вид образователни и квалификационни услуги (например средно образование).</a:t>
            </a:r>
            <a:endParaRPr lang="bg-BG" sz="2000" dirty="0"/>
          </a:p>
          <a:p>
            <a:r>
              <a:rPr lang="en-US" sz="2000" dirty="0"/>
              <a:t>-	Пазар на начин на провеждане на услугите (традиционен, хибриден, изцяло иновативен).</a:t>
            </a:r>
            <a:endParaRPr lang="bg-BG" sz="2000" dirty="0"/>
          </a:p>
          <a:p>
            <a:r>
              <a:rPr lang="en-US" sz="2000" dirty="0"/>
              <a:t>-	Нови/иновативни, зараждащи се пазари.</a:t>
            </a:r>
            <a:endParaRPr lang="bg-BG" sz="2000" dirty="0"/>
          </a:p>
          <a:p>
            <a:r>
              <a:rPr lang="en-US" sz="2000" dirty="0"/>
              <a:t>-	Ключови потребители и клиенти от публичния и частен сектор 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3485830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 smtClean="0">
                <a:solidFill>
                  <a:schemeClr val="accent6">
                    <a:lumMod val="50000"/>
                  </a:schemeClr>
                </a:solidFill>
              </a:rPr>
              <a:t>Анализът е извършен по:</a:t>
            </a:r>
            <a:endParaRPr lang="en-US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4522" y="3208213"/>
            <a:ext cx="108235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rgbClr val="002060"/>
                </a:solidFill>
              </a:rPr>
              <a:t>ОПЕРАТИВНА </a:t>
            </a:r>
            <a:r>
              <a:rPr lang="bg-BG" dirty="0">
                <a:solidFill>
                  <a:srgbClr val="002060"/>
                </a:solidFill>
              </a:rPr>
              <a:t>ПРОГРАМА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„РАЗВИТИЕ НА КОНКУРЕНТОСПОСОБНОСТТА НА БЪЛГАРСКАТА ИКОНОМИКА” 2007-2013 г.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Приоритетна ос 2: „Повишаване ефективността на предприятията и развитие на благоприятна бизнес среда”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Област на въздействие 2.4: „Насърчаване на бизнес кооперирането и клъстерите”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Операция 2.4.1:  „Насърчаване на бизнес кооперирането и клъстерите”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Номер на договора: </a:t>
            </a:r>
            <a:r>
              <a:rPr lang="bg-BG" dirty="0" smtClean="0">
                <a:solidFill>
                  <a:srgbClr val="002060"/>
                </a:solidFill>
              </a:rPr>
              <a:t>BG161PO003-2.4.02-0086-C0001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522" y="1530506"/>
            <a:ext cx="103009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>
                <a:solidFill>
                  <a:srgbClr val="002060"/>
                </a:solidFill>
              </a:rPr>
              <a:t>Наименование на проекта:  „Подкрепа за успешно развитие на „Клъстер за образование, обучения и квалификации”- обединение на образованието, бизнеса и технологиите за по-конкурентно българско образование ”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9740" y="5777964"/>
            <a:ext cx="3790560" cy="80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434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4800" b="1" dirty="0">
                <a:solidFill>
                  <a:schemeClr val="accent6">
                    <a:lumMod val="50000"/>
                  </a:schemeClr>
                </a:solidFill>
              </a:rPr>
              <a:t>Анализ по регион, страни и таргет.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325011698"/>
              </p:ext>
            </p:extLst>
          </p:nvPr>
        </p:nvGraphicFramePr>
        <p:xfrm>
          <a:off x="3862873" y="1965136"/>
          <a:ext cx="7360298" cy="3148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594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4800" b="1" dirty="0">
                <a:solidFill>
                  <a:schemeClr val="accent6">
                    <a:lumMod val="50000"/>
                  </a:schemeClr>
                </a:solidFill>
              </a:rPr>
              <a:t>Анализ по регион, страни и таргет.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773789" y="2052735"/>
            <a:ext cx="7639174" cy="250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98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4800" b="1" dirty="0">
                <a:solidFill>
                  <a:schemeClr val="accent6">
                    <a:lumMod val="50000"/>
                  </a:schemeClr>
                </a:solidFill>
              </a:rPr>
              <a:t>Анализ по регион, страни и таргет.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049035466"/>
              </p:ext>
            </p:extLst>
          </p:nvPr>
        </p:nvGraphicFramePr>
        <p:xfrm>
          <a:off x="2192693" y="1964093"/>
          <a:ext cx="6441233" cy="3774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1776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4800" b="1" dirty="0">
                <a:solidFill>
                  <a:schemeClr val="accent6">
                    <a:lumMod val="50000"/>
                  </a:schemeClr>
                </a:solidFill>
              </a:rPr>
              <a:t>Анализ по регион, страни и таргет.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233737" y="2057400"/>
          <a:ext cx="57245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6690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4800" b="1" dirty="0">
                <a:solidFill>
                  <a:schemeClr val="accent6">
                    <a:lumMod val="50000"/>
                  </a:schemeClr>
                </a:solidFill>
              </a:rPr>
              <a:t>Анализ по регион, страни и таргет.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136807" y="1910273"/>
            <a:ext cx="7445732" cy="402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207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4800" b="1" dirty="0">
                <a:solidFill>
                  <a:schemeClr val="accent6">
                    <a:lumMod val="50000"/>
                  </a:schemeClr>
                </a:solidFill>
              </a:rPr>
              <a:t>Анализ по регион, страни и таргет.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710860033"/>
              </p:ext>
            </p:extLst>
          </p:nvPr>
        </p:nvGraphicFramePr>
        <p:xfrm>
          <a:off x="1184988" y="1660850"/>
          <a:ext cx="7197012" cy="4124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2922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4800" b="1" dirty="0">
                <a:solidFill>
                  <a:schemeClr val="accent6">
                    <a:lumMod val="50000"/>
                  </a:schemeClr>
                </a:solidFill>
              </a:rPr>
              <a:t>Анализ по </a:t>
            </a:r>
            <a:r>
              <a:rPr lang="bg-BG" sz="4800" b="1" dirty="0" smtClean="0">
                <a:solidFill>
                  <a:schemeClr val="accent6">
                    <a:lumMod val="50000"/>
                  </a:schemeClr>
                </a:solidFill>
              </a:rPr>
              <a:t>услуги и продукти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94335554"/>
              </p:ext>
            </p:extLst>
          </p:nvPr>
        </p:nvGraphicFramePr>
        <p:xfrm>
          <a:off x="1838131" y="2057399"/>
          <a:ext cx="6543869" cy="3596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0377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3881</TotalTime>
  <Words>861</Words>
  <Application>Microsoft Office PowerPoint</Application>
  <PresentationFormat>Widescreen</PresentationFormat>
  <Paragraphs>152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Office Theme</vt:lpstr>
      <vt:lpstr>Aнализ на изведените целеви пазари  2015 </vt:lpstr>
      <vt:lpstr>Обхват</vt:lpstr>
      <vt:lpstr>Анализ по регион, страни и таргет.</vt:lpstr>
      <vt:lpstr>Анализ по регион, страни и таргет.</vt:lpstr>
      <vt:lpstr>Анализ по регион, страни и таргет.</vt:lpstr>
      <vt:lpstr>Анализ по регион, страни и таргет.</vt:lpstr>
      <vt:lpstr>Анализ по регион, страни и таргет.</vt:lpstr>
      <vt:lpstr>Анализ по регион, страни и таргет.</vt:lpstr>
      <vt:lpstr>Анализ по услуги и продукти</vt:lpstr>
      <vt:lpstr>Анализ по услуги и продукти</vt:lpstr>
      <vt:lpstr>Прогноза за ръста на е-обучението в световен мащаб</vt:lpstr>
      <vt:lpstr>Ключови потребители и клиенти от публичния и частен сектор</vt:lpstr>
      <vt:lpstr>Ключови потребители и клиенти от публичния и частен сектор</vt:lpstr>
      <vt:lpstr>Ключови потребители и клиенти от публичния и частен сектор</vt:lpstr>
      <vt:lpstr>Ключови потребители и клиенти от публичния и частен сектор</vt:lpstr>
      <vt:lpstr>По важни данни от анкетно проучване</vt:lpstr>
      <vt:lpstr>По важни данни от анкетно проучване</vt:lpstr>
      <vt:lpstr>SWAT анализ</vt:lpstr>
      <vt:lpstr>SWAT анализ</vt:lpstr>
      <vt:lpstr>Анализът е извършен по: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Маркетингово проучване на международни и национални тенденции  2015</dc:title>
  <dc:creator>Viki</dc:creator>
  <cp:lastModifiedBy>Viki</cp:lastModifiedBy>
  <cp:revision>10</cp:revision>
  <dcterms:created xsi:type="dcterms:W3CDTF">2015-04-17T04:55:43Z</dcterms:created>
  <dcterms:modified xsi:type="dcterms:W3CDTF">2015-04-20T10:57:00Z</dcterms:modified>
</cp:coreProperties>
</file>