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60" r:id="rId3"/>
    <p:sldId id="261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49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5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0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6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95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01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9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2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75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8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24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3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834" y="793102"/>
            <a:ext cx="6061166" cy="4325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1122363"/>
            <a:ext cx="10173478" cy="2647204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 smtClean="0">
                <a:solidFill>
                  <a:srgbClr val="002060"/>
                </a:solidFill>
              </a:rPr>
              <a:t>Маркетингово проучване на международни и национални тенденции </a:t>
            </a:r>
            <a:r>
              <a:rPr lang="en-US" sz="5400" dirty="0" smtClean="0">
                <a:solidFill>
                  <a:srgbClr val="002060"/>
                </a:solidFill>
              </a:rPr>
              <a:t/>
            </a:r>
            <a:br>
              <a:rPr lang="en-US" sz="5400" dirty="0" smtClean="0">
                <a:solidFill>
                  <a:srgbClr val="002060"/>
                </a:solidFill>
              </a:rPr>
            </a:br>
            <a:r>
              <a:rPr lang="bg-BG" sz="5400" b="1" dirty="0" smtClean="0">
                <a:solidFill>
                  <a:srgbClr val="002060"/>
                </a:solidFill>
              </a:rPr>
              <a:t>2015 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94522" y="5962261"/>
            <a:ext cx="11579290" cy="69012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bg-BG" sz="1800" b="1" dirty="0">
                <a:solidFill>
                  <a:schemeClr val="bg1"/>
                </a:solidFill>
              </a:rPr>
              <a:t>Изготвен от консорциум ( „Маркет фокус” ООД , „Нидара” ООД) По поръчка на  „Клъстер за образование, обучения и </a:t>
            </a:r>
            <a:r>
              <a:rPr lang="bg-BG" sz="1800" b="1" dirty="0" smtClean="0">
                <a:solidFill>
                  <a:schemeClr val="bg1"/>
                </a:solidFill>
              </a:rPr>
              <a:t>квалификации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3252" y="5118215"/>
            <a:ext cx="3790560" cy="80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838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>
                <a:solidFill>
                  <a:srgbClr val="C00000"/>
                </a:solidFill>
              </a:rPr>
              <a:t>Д</a:t>
            </a:r>
            <a:r>
              <a:rPr lang="bg-BG" sz="5400" b="1" dirty="0" smtClean="0">
                <a:solidFill>
                  <a:srgbClr val="C00000"/>
                </a:solidFill>
              </a:rPr>
              <a:t>емографски данни</a:t>
            </a:r>
            <a:endParaRPr lang="en-US" sz="54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527" y="1660850"/>
            <a:ext cx="7512518" cy="508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399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>
                <a:solidFill>
                  <a:srgbClr val="C00000"/>
                </a:solidFill>
              </a:rPr>
              <a:t>Д</a:t>
            </a:r>
            <a:r>
              <a:rPr lang="bg-BG" sz="5400" b="1" dirty="0" smtClean="0">
                <a:solidFill>
                  <a:srgbClr val="C00000"/>
                </a:solidFill>
              </a:rPr>
              <a:t>емографски данни</a:t>
            </a:r>
            <a:endParaRPr lang="en-US" sz="5400" b="1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5592" y="2023303"/>
            <a:ext cx="5772946" cy="380833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94522" y="2023303"/>
            <a:ext cx="5591070" cy="39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71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>
                <a:solidFill>
                  <a:srgbClr val="C00000"/>
                </a:solidFill>
              </a:rPr>
              <a:t>Д</a:t>
            </a:r>
            <a:r>
              <a:rPr lang="bg-BG" sz="5400" b="1" dirty="0" smtClean="0">
                <a:solidFill>
                  <a:srgbClr val="C00000"/>
                </a:solidFill>
              </a:rPr>
              <a:t>емографски данни</a:t>
            </a:r>
            <a:endParaRPr lang="en-US" sz="5400" b="1" dirty="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494522" y="1864883"/>
            <a:ext cx="5430417" cy="3965096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6383888" y="2359297"/>
            <a:ext cx="4912373" cy="371493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33147" y="1864883"/>
            <a:ext cx="2951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Гъстота на населението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93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>
                <a:solidFill>
                  <a:srgbClr val="C00000"/>
                </a:solidFill>
              </a:rPr>
              <a:t>Д</a:t>
            </a:r>
            <a:r>
              <a:rPr lang="bg-BG" sz="5400" b="1" dirty="0" smtClean="0">
                <a:solidFill>
                  <a:srgbClr val="C00000"/>
                </a:solidFill>
              </a:rPr>
              <a:t>емографски данни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4522" y="1864606"/>
            <a:ext cx="1082351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Хипотези и </a:t>
            </a:r>
            <a:r>
              <a:rPr lang="ru-RU" dirty="0" smtClean="0">
                <a:solidFill>
                  <a:srgbClr val="002060"/>
                </a:solidFill>
              </a:rPr>
              <a:t>изводи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1</a:t>
            </a:r>
            <a:r>
              <a:rPr lang="ru-RU" dirty="0">
                <a:solidFill>
                  <a:srgbClr val="002060"/>
                </a:solidFill>
              </a:rPr>
              <a:t>.	Извод- 1. Продължителността на живота се увеличава, а оттам и необходимостта от грижи да възрастните хора.</a:t>
            </a:r>
          </a:p>
          <a:p>
            <a:r>
              <a:rPr lang="ru-RU" dirty="0">
                <a:solidFill>
                  <a:srgbClr val="002060"/>
                </a:solidFill>
              </a:rPr>
              <a:t>Хипотеза: Необходимостта от обучения на кадри свързани с грижа за болни, възрастни хора ще се увеличава.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2.	Извод -2. Демографската картина се променя. Средната възраст расте, и съотношението неработещи-работещи се променя. Тази промяна ще предизвика промени в нуждите на пазара на труда.</a:t>
            </a:r>
          </a:p>
          <a:p>
            <a:r>
              <a:rPr lang="ru-RU" dirty="0">
                <a:solidFill>
                  <a:srgbClr val="002060"/>
                </a:solidFill>
              </a:rPr>
              <a:t>Хипотеза: Горе изведената динамика ще изисква допълнително обучение и квалификация и преквалификация.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3.	Извод-3 . Имиграционните процеси в Европа са по високи от емиграционните.</a:t>
            </a:r>
          </a:p>
          <a:p>
            <a:r>
              <a:rPr lang="ru-RU" dirty="0">
                <a:solidFill>
                  <a:srgbClr val="002060"/>
                </a:solidFill>
              </a:rPr>
              <a:t>Хипотеза: Имигрантите имат нужда от различни видове обучения, език, професионални квалификации и преквалификации.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3343335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 smtClean="0">
                <a:solidFill>
                  <a:srgbClr val="C00000"/>
                </a:solidFill>
              </a:rPr>
              <a:t>Проучването е извършено по: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4522" y="3208213"/>
            <a:ext cx="108235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rgbClr val="002060"/>
                </a:solidFill>
              </a:rPr>
              <a:t>ОПЕРАТИВНА </a:t>
            </a:r>
            <a:r>
              <a:rPr lang="bg-BG" dirty="0">
                <a:solidFill>
                  <a:srgbClr val="002060"/>
                </a:solidFill>
              </a:rPr>
              <a:t>ПРОГРАМА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„РАЗВИТИЕ НА КОНКУРЕНТОСПОСОБНОСТТА НА БЪЛГАРСКАТА ИКОНОМИКА” 2007-2013 г.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Приоритетна ос 2: „Повишаване ефективността на предприятията и развитие на благоприятна бизнес среда”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Област на въздействие 2.4: „Насърчаване на бизнес кооперирането и клъстерите”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Операция 2.4.1:  „Насърчаване на бизнес кооперирането и клъстерите”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Номер на договора: </a:t>
            </a:r>
            <a:r>
              <a:rPr lang="bg-BG" dirty="0" smtClean="0">
                <a:solidFill>
                  <a:srgbClr val="002060"/>
                </a:solidFill>
              </a:rPr>
              <a:t>BG161PO003-2.4.02-0086-C0001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4522" y="1530506"/>
            <a:ext cx="103009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>
                <a:solidFill>
                  <a:srgbClr val="002060"/>
                </a:solidFill>
              </a:rPr>
              <a:t>Наименование на проекта:  „Подкрепа за успешно развитие на „Клъстер за образование, обучения и квалификации”- обединение на образованието, бизнеса и технологиите за по-конкурентно българско образование ”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9740" y="5777964"/>
            <a:ext cx="3790560" cy="80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43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159" y="484346"/>
            <a:ext cx="10173478" cy="874388"/>
          </a:xfrm>
        </p:spPr>
        <p:txBody>
          <a:bodyPr>
            <a:normAutofit/>
          </a:bodyPr>
          <a:lstStyle/>
          <a:p>
            <a:pPr algn="l"/>
            <a:r>
              <a:rPr lang="bg-BG" sz="5400" b="1" dirty="0" smtClean="0">
                <a:solidFill>
                  <a:srgbClr val="C00000"/>
                </a:solidFill>
              </a:rPr>
              <a:t>Обхват:</a:t>
            </a:r>
            <a:endParaRPr lang="en-US" sz="5400" dirty="0">
              <a:solidFill>
                <a:srgbClr val="C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3252" y="5118215"/>
            <a:ext cx="3790560" cy="8006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97159" y="2049199"/>
            <a:ext cx="8985380" cy="2712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bg-BG" sz="20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lang="bg-BG" sz="20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обхваща степените на формалното образование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sz="20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предучилищно образование, основно образование, средно образование, висше образование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2000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bg-BG" sz="20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bg-BG" sz="20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 на придобиването на знания, умения и компетенции</a:t>
            </a:r>
            <a:r>
              <a:rPr lang="bg-BG" sz="2000" dirty="0" smtClean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bg-BG" sz="20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Квалификации и преквалификации</a:t>
            </a:r>
            <a:r>
              <a:rPr lang="bg-BG" sz="20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процес на придобиването на </a:t>
            </a:r>
            <a:r>
              <a:rPr lang="bg-BG" sz="2000" u="sng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професионални</a:t>
            </a:r>
            <a:r>
              <a:rPr lang="bg-BG" sz="20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знания, умения и компетенции.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59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159" y="484346"/>
            <a:ext cx="10173478" cy="874388"/>
          </a:xfrm>
        </p:spPr>
        <p:txBody>
          <a:bodyPr>
            <a:normAutofit/>
          </a:bodyPr>
          <a:lstStyle/>
          <a:p>
            <a:pPr algn="l"/>
            <a:r>
              <a:rPr lang="bg-BG" sz="5400" b="1" dirty="0" smtClean="0">
                <a:solidFill>
                  <a:srgbClr val="C00000"/>
                </a:solidFill>
              </a:rPr>
              <a:t>Дефиниции: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7159" y="2049199"/>
            <a:ext cx="1093547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2000" b="1" u="sng" dirty="0">
                <a:solidFill>
                  <a:srgbClr val="002060"/>
                </a:solidFill>
              </a:rPr>
              <a:t>Формалното обучение</a:t>
            </a:r>
            <a:r>
              <a:rPr lang="bg-BG" sz="2000" b="1" dirty="0">
                <a:solidFill>
                  <a:srgbClr val="002060"/>
                </a:solidFill>
              </a:rPr>
              <a:t>:</a:t>
            </a:r>
            <a:r>
              <a:rPr lang="bg-BG" sz="2000" dirty="0">
                <a:solidFill>
                  <a:srgbClr val="002060"/>
                </a:solidFill>
              </a:rPr>
              <a:t> Обучение, което се извършва в организирана и структурирана среда (т. e. в образователна или обучителна институция или на работа) и е с явното предназначение за обучение (от гледна точка на цели, време и ресурси). Формалното обучение е съзнателно от гледна точка на учащия се. Обикновено то води до валидиране и сертификация (Cedefop 2008, стp. 85</a:t>
            </a:r>
            <a:r>
              <a:rPr lang="bg-BG" sz="2000" dirty="0" smtClean="0">
                <a:solidFill>
                  <a:srgbClr val="002060"/>
                </a:solidFill>
              </a:rPr>
              <a:t>).</a:t>
            </a:r>
            <a:endParaRPr lang="bg-BG" sz="2000" dirty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2000" b="1" u="sng" dirty="0">
                <a:solidFill>
                  <a:srgbClr val="002060"/>
                </a:solidFill>
              </a:rPr>
              <a:t>Неформалното обучение</a:t>
            </a:r>
            <a:r>
              <a:rPr lang="bg-BG" sz="2000" u="sng" dirty="0">
                <a:solidFill>
                  <a:srgbClr val="002060"/>
                </a:solidFill>
              </a:rPr>
              <a:t>: </a:t>
            </a:r>
            <a:r>
              <a:rPr lang="bg-BG" sz="2000" dirty="0" smtClean="0">
                <a:solidFill>
                  <a:srgbClr val="002060"/>
                </a:solidFill>
              </a:rPr>
              <a:t>Обучение</a:t>
            </a:r>
            <a:r>
              <a:rPr lang="bg-BG" sz="2000" dirty="0">
                <a:solidFill>
                  <a:srgbClr val="002060"/>
                </a:solidFill>
              </a:rPr>
              <a:t>, включено в планирани дейности, които не са явно предназначени за обучение (от гледна точка на целите, времето и подкрепата за обучението). Неформалното обучение е съзнателно от гледна точка на учащия се (Cedefop 2008, стp.  93).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437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 smtClean="0">
                <a:solidFill>
                  <a:srgbClr val="C00000"/>
                </a:solidFill>
              </a:rPr>
              <a:t>Основни проблеми в системата на начално и средно образование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1804" y="2967335"/>
            <a:ext cx="108141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Ориентираност на системата към запаметяване и възпроизвеждане, а не към провокиране на мислене, самостоятелност и формиране на </a:t>
            </a:r>
            <a:r>
              <a:rPr lang="bg-BG" sz="2000" b="1" dirty="0" smtClean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умения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bg-BG" sz="2000" b="1" dirty="0" smtClean="0">
              <a:solidFill>
                <a:srgbClr val="00206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2000" b="1" dirty="0">
                <a:solidFill>
                  <a:srgbClr val="002060"/>
                </a:solidFill>
              </a:rPr>
              <a:t>Нисък социален статус и недостатъчен авторитет на </a:t>
            </a:r>
            <a:r>
              <a:rPr lang="bg-BG" sz="2000" b="1" dirty="0" smtClean="0">
                <a:solidFill>
                  <a:srgbClr val="002060"/>
                </a:solidFill>
              </a:rPr>
              <a:t>учителя</a:t>
            </a:r>
          </a:p>
          <a:p>
            <a:endParaRPr lang="bg-BG" sz="2000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sz="2000" b="1" dirty="0">
                <a:solidFill>
                  <a:srgbClr val="002060"/>
                </a:solidFill>
              </a:rPr>
              <a:t>Свръх централизация на управлението на системата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4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 smtClean="0">
                <a:solidFill>
                  <a:srgbClr val="C00000"/>
                </a:solidFill>
              </a:rPr>
              <a:t>Основни проблеми в системата на висшето образование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5820" y="1987620"/>
            <a:ext cx="108141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2000" b="1" dirty="0" smtClean="0">
                <a:solidFill>
                  <a:srgbClr val="002060"/>
                </a:solidFill>
              </a:rPr>
              <a:t>Прекалено </a:t>
            </a:r>
            <a:r>
              <a:rPr lang="bg-BG" sz="2000" b="1" dirty="0">
                <a:solidFill>
                  <a:srgbClr val="002060"/>
                </a:solidFill>
              </a:rPr>
              <a:t>много висши училища /съобразени с населението/, без това да е повишило качеството и ефективността на </a:t>
            </a:r>
            <a:r>
              <a:rPr lang="bg-BG" sz="2000" b="1" dirty="0" smtClean="0">
                <a:solidFill>
                  <a:srgbClr val="002060"/>
                </a:solidFill>
              </a:rPr>
              <a:t>системата</a:t>
            </a:r>
          </a:p>
          <a:p>
            <a:pPr lvl="0"/>
            <a:endParaRPr lang="en-US" sz="2000" b="1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2000" b="1" dirty="0">
                <a:solidFill>
                  <a:srgbClr val="002060"/>
                </a:solidFill>
              </a:rPr>
              <a:t>Бавна реакция на цялата система към динамично променящите се изисквания на пазара на труда</a:t>
            </a:r>
            <a:r>
              <a:rPr lang="bg-BG" sz="2000" b="1" dirty="0" smtClean="0">
                <a:solidFill>
                  <a:srgbClr val="002060"/>
                </a:solidFill>
              </a:rPr>
              <a:t>.</a:t>
            </a:r>
          </a:p>
          <a:p>
            <a:pPr lvl="0"/>
            <a:endParaRPr lang="en-US" sz="2000" b="1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2000" b="1" dirty="0">
                <a:solidFill>
                  <a:srgbClr val="002060"/>
                </a:solidFill>
              </a:rPr>
              <a:t>Занижен контрол от страна на държавата върху броя на висшите училища, качеството на обучението, реализацията на завършващите и ефективността на инвестициите в </a:t>
            </a:r>
            <a:r>
              <a:rPr lang="bg-BG" sz="2000" b="1" dirty="0" smtClean="0">
                <a:solidFill>
                  <a:srgbClr val="002060"/>
                </a:solidFill>
              </a:rPr>
              <a:t>сектора</a:t>
            </a:r>
          </a:p>
          <a:p>
            <a:pPr lvl="0"/>
            <a:endParaRPr lang="en-US" sz="2000" b="1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2000" b="1" dirty="0">
                <a:solidFill>
                  <a:srgbClr val="002060"/>
                </a:solidFill>
              </a:rPr>
              <a:t>Незадоволителен брой студенти завършващи университети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3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176" y="1138336"/>
            <a:ext cx="10173478" cy="746449"/>
          </a:xfrm>
        </p:spPr>
        <p:txBody>
          <a:bodyPr>
            <a:noAutofit/>
          </a:bodyPr>
          <a:lstStyle/>
          <a:p>
            <a:pPr algn="l"/>
            <a:r>
              <a:rPr lang="bg-BG" sz="4800" b="1" dirty="0" smtClean="0">
                <a:solidFill>
                  <a:srgbClr val="C00000"/>
                </a:solidFill>
              </a:rPr>
              <a:t>Търсенията </a:t>
            </a:r>
            <a:r>
              <a:rPr lang="bg-BG" sz="4800" b="1" dirty="0">
                <a:solidFill>
                  <a:srgbClr val="C00000"/>
                </a:solidFill>
              </a:rPr>
              <a:t>на пазара на </a:t>
            </a:r>
            <a:r>
              <a:rPr lang="bg-BG" sz="4800" b="1" dirty="0" smtClean="0">
                <a:solidFill>
                  <a:srgbClr val="C00000"/>
                </a:solidFill>
              </a:rPr>
              <a:t>труда, сравнени с предлаганото </a:t>
            </a:r>
            <a:r>
              <a:rPr lang="bg-BG" sz="4800" b="1" dirty="0">
                <a:solidFill>
                  <a:srgbClr val="C00000"/>
                </a:solidFill>
              </a:rPr>
              <a:t>образование</a:t>
            </a:r>
            <a:r>
              <a:rPr lang="en-US" sz="4000" b="1" dirty="0">
                <a:solidFill>
                  <a:srgbClr val="C00000"/>
                </a:solidFill>
              </a:rPr>
              <a:t/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bg-BG" sz="2000" b="1" dirty="0">
                <a:solidFill>
                  <a:srgbClr val="002060"/>
                </a:solidFill>
              </a:rPr>
              <a:t>Проучените данни недвусмислено сочат за сериозно разминаване.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282821" y="1884785"/>
            <a:ext cx="5943600" cy="476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258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 smtClean="0">
                <a:solidFill>
                  <a:srgbClr val="C00000"/>
                </a:solidFill>
              </a:rPr>
              <a:t>Перспективни професии в близко бъдеще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14195" y="2211554"/>
            <a:ext cx="6559421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2400" b="1" dirty="0" smtClean="0">
                <a:solidFill>
                  <a:srgbClr val="002060"/>
                </a:solidFill>
              </a:rPr>
              <a:t>Технологии</a:t>
            </a:r>
          </a:p>
          <a:p>
            <a:pPr lvl="0"/>
            <a:endParaRPr lang="bg-BG" sz="2400" b="1" dirty="0" smtClean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2400" b="1" dirty="0" smtClean="0">
                <a:solidFill>
                  <a:srgbClr val="002060"/>
                </a:solidFill>
              </a:rPr>
              <a:t>Здраве</a:t>
            </a:r>
            <a:endParaRPr lang="en-US" sz="2400" dirty="0">
              <a:solidFill>
                <a:srgbClr val="002060"/>
              </a:solidFill>
            </a:endParaRPr>
          </a:p>
          <a:p>
            <a:pPr lvl="0"/>
            <a:endParaRPr lang="en-US" sz="2400" b="1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2400" b="1" dirty="0">
                <a:solidFill>
                  <a:srgbClr val="002060"/>
                </a:solidFill>
              </a:rPr>
              <a:t>Финансисти</a:t>
            </a:r>
            <a:endParaRPr lang="en-US" sz="2400" b="1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2400" b="1" dirty="0">
                <a:solidFill>
                  <a:srgbClr val="002060"/>
                </a:solidFill>
              </a:rPr>
              <a:t>Международното </a:t>
            </a:r>
            <a:r>
              <a:rPr lang="bg-BG" sz="2400" b="1" dirty="0" smtClean="0">
                <a:solidFill>
                  <a:srgbClr val="002060"/>
                </a:solidFill>
              </a:rPr>
              <a:t>право</a:t>
            </a:r>
          </a:p>
          <a:p>
            <a:pPr lvl="0"/>
            <a:endParaRPr lang="bg-BG" sz="24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b="1" dirty="0">
                <a:solidFill>
                  <a:srgbClr val="002060"/>
                </a:solidFill>
              </a:rPr>
              <a:t>Специалисти в сферата на възобновяемата енергетика – Зелена Енергия</a:t>
            </a:r>
            <a:endParaRPr lang="en-US" sz="2400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977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 smtClean="0">
                <a:solidFill>
                  <a:srgbClr val="C00000"/>
                </a:solidFill>
              </a:rPr>
              <a:t>Тенденции в обученията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42187" y="2472612"/>
            <a:ext cx="728720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3200" dirty="0">
                <a:solidFill>
                  <a:srgbClr val="002060"/>
                </a:solidFill>
              </a:rPr>
              <a:t>Дистанционно обучение</a:t>
            </a:r>
            <a:endParaRPr lang="bg-BG" sz="3200" b="1" dirty="0" smtClean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3200" dirty="0">
                <a:solidFill>
                  <a:srgbClr val="002060"/>
                </a:solidFill>
              </a:rPr>
              <a:t>Персонализация</a:t>
            </a:r>
            <a:endParaRPr lang="en-US" sz="3200" b="1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3200" dirty="0" smtClean="0">
                <a:solidFill>
                  <a:srgbClr val="002060"/>
                </a:solidFill>
              </a:rPr>
              <a:t>Игровизация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bg-BG" sz="3200" dirty="0">
                <a:solidFill>
                  <a:srgbClr val="002060"/>
                </a:solidFill>
              </a:rPr>
              <a:t>Интерактивни учебници </a:t>
            </a:r>
            <a:endParaRPr lang="bg-BG" sz="3200" b="1" dirty="0" smtClean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949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522" y="914401"/>
            <a:ext cx="10173478" cy="746449"/>
          </a:xfrm>
        </p:spPr>
        <p:txBody>
          <a:bodyPr>
            <a:normAutofit fontScale="90000"/>
          </a:bodyPr>
          <a:lstStyle/>
          <a:p>
            <a:pPr algn="l"/>
            <a:r>
              <a:rPr lang="bg-BG" sz="5400" b="1" dirty="0" smtClean="0">
                <a:solidFill>
                  <a:srgbClr val="C00000"/>
                </a:solidFill>
              </a:rPr>
              <a:t>Обобщени добри практики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3143" y="1660850"/>
            <a:ext cx="10832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srgbClr val="002060"/>
                </a:solidFill>
              </a:rPr>
              <a:t>•	Стратегията да се даде повече тежест на развитието на ключовите компетенции като фактор за подобряване на перспективите за професионална реализация пред младите хора, които ще завършат висшето си образование – Полша.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•	„Предприемачеството в образованието и обучението – от задължителното образование до висшето образование 2009-2014 г.”  - Норвегия.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•	Уменията на учениците да използват мултимедийни средства и интернет – Франция.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•	Способност и готовност да намират независими решения на проблемите и абстрактно мислене на младите хора – Австрия.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•	Ранно установяване на затрудненията – Финландия.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2060"/>
              </a:solidFill>
            </a:endParaRPr>
          </a:p>
          <a:p>
            <a:pPr lvl="0"/>
            <a:r>
              <a:rPr lang="ru-RU" sz="2000" dirty="0">
                <a:solidFill>
                  <a:srgbClr val="002060"/>
                </a:solidFill>
              </a:rPr>
              <a:t>•	Сайт за допълващо обучение на ученици Уча се – България.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693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470</Words>
  <Application>Microsoft Office PowerPoint</Application>
  <PresentationFormat>Widescreen</PresentationFormat>
  <Paragraphs>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Маркетингово проучване на международни и национални тенденции  2015 </vt:lpstr>
      <vt:lpstr>Обхват:</vt:lpstr>
      <vt:lpstr>Дефиниции:</vt:lpstr>
      <vt:lpstr>Основни проблеми в системата на начално и средно образование</vt:lpstr>
      <vt:lpstr>Основни проблеми в системата на висшето образование</vt:lpstr>
      <vt:lpstr>Търсенията на пазара на труда, сравнени с предлаганото образование Проучените данни недвусмислено сочат за сериозно разминаване.</vt:lpstr>
      <vt:lpstr>Перспективни професии в близко бъдеще</vt:lpstr>
      <vt:lpstr>Тенденции в обученията</vt:lpstr>
      <vt:lpstr>Обобщени добри практики</vt:lpstr>
      <vt:lpstr>Демографски данни</vt:lpstr>
      <vt:lpstr>Демографски данни</vt:lpstr>
      <vt:lpstr>Демографски данни</vt:lpstr>
      <vt:lpstr>Демографски данни</vt:lpstr>
      <vt:lpstr>Проучването е извършено по: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Маркетингово проучване на международни и национални тенденции  2015</dc:title>
  <dc:creator>Viki</dc:creator>
  <cp:lastModifiedBy>Viki</cp:lastModifiedBy>
  <cp:revision>6</cp:revision>
  <dcterms:created xsi:type="dcterms:W3CDTF">2015-04-17T04:55:43Z</dcterms:created>
  <dcterms:modified xsi:type="dcterms:W3CDTF">2015-04-20T05:48:46Z</dcterms:modified>
</cp:coreProperties>
</file>